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  <p:sldMasterId id="2147483694" r:id="rId3"/>
    <p:sldMasterId id="2147483712" r:id="rId4"/>
    <p:sldMasterId id="2147483741" r:id="rId5"/>
  </p:sldMasterIdLst>
  <p:notesMasterIdLst>
    <p:notesMasterId r:id="rId21"/>
  </p:notesMasterIdLst>
  <p:sldIdLst>
    <p:sldId id="2147474050" r:id="rId6"/>
    <p:sldId id="2147474051" r:id="rId7"/>
    <p:sldId id="2147474052" r:id="rId8"/>
    <p:sldId id="2147474053" r:id="rId9"/>
    <p:sldId id="2147474054" r:id="rId10"/>
    <p:sldId id="2147474055" r:id="rId11"/>
    <p:sldId id="2147474056" r:id="rId12"/>
    <p:sldId id="2147474057" r:id="rId13"/>
    <p:sldId id="2147474058" r:id="rId14"/>
    <p:sldId id="2147474059" r:id="rId15"/>
    <p:sldId id="2147474060" r:id="rId16"/>
    <p:sldId id="2147474065" r:id="rId17"/>
    <p:sldId id="2147474046" r:id="rId18"/>
    <p:sldId id="2147474047" r:id="rId19"/>
    <p:sldId id="214747406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колов Иван" initials="И.Б." lastIdx="4" clrIdx="0">
    <p:extLst>
      <p:ext uri="{19B8F6BF-5375-455C-9EA6-DF929625EA0E}">
        <p15:presenceInfo xmlns:p15="http://schemas.microsoft.com/office/powerpoint/2012/main" userId="Соколов Ива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C8"/>
    <a:srgbClr val="0082B4"/>
    <a:srgbClr val="00657B"/>
    <a:srgbClr val="004E69"/>
    <a:srgbClr val="003957"/>
    <a:srgbClr val="003654"/>
    <a:srgbClr val="002346"/>
    <a:srgbClr val="00637A"/>
    <a:srgbClr val="00697F"/>
    <a:srgbClr val="008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  <p:guide pos="7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61" name="PlaceHolder 4"/>
          <p:cNvSpPr>
            <a:spLocks noGrp="1"/>
          </p:cNvSpPr>
          <p:nvPr>
            <p:ph type="dt" idx="1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62" name="PlaceHolder 5"/>
          <p:cNvSpPr>
            <a:spLocks noGrp="1"/>
          </p:cNvSpPr>
          <p:nvPr>
            <p:ph type="ftr" idx="1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3" name="PlaceHolder 6"/>
          <p:cNvSpPr>
            <a:spLocks noGrp="1"/>
          </p:cNvSpPr>
          <p:nvPr>
            <p:ph type="sldNum" idx="1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4043D49-9DB2-419A-9ABD-A23EC66EED36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4888" cy="3422650"/>
          </a:xfrm>
          <a:prstGeom prst="rect">
            <a:avLst/>
          </a:prstGeom>
          <a:ln w="0">
            <a:noFill/>
          </a:ln>
        </p:spPr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0640" cy="4109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66040" cy="451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CCFB7D0D-4F25-4217-9573-1A414796CD20}" type="slidenum">
              <a:rPr kumimoji="0" lang="ru-RU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</a:t>
            </a:fld>
            <a:endParaRPr kumimoji="0" lang="ru-RU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85C9B-0450-48F8-B583-829B6CFE7F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23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85C9B-0450-48F8-B583-829B6CFE7F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825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85C9B-0450-48F8-B583-829B6CFE7F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075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85C9B-0450-48F8-B583-829B6CFE7F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425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85C9B-0450-48F8-B583-829B6CFE7F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86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85C9B-0450-48F8-B583-829B6CFE7F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3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85C9B-0450-48F8-B583-829B6CFE7F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045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85C9B-0450-48F8-B583-829B6CFE7F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85C9B-0450-48F8-B583-829B6CFE7F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55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85C9B-0450-48F8-B583-829B6CFE7F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389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85C9B-0450-48F8-B583-829B6CFE7F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4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85C9B-0450-48F8-B583-829B6CFE7F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965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85C9B-0450-48F8-B583-829B6CFE7F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249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азделяющий слайд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CgAAAA0AAAAAkAAAAEgAAACQAAAASAAAAAAAAAAA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BAAAAAAAAAAC+yAAK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C+yAB/f38AAAAAA8zMzADAwP8Af39/AAAAAAAAAAAAAAAAAAAAAAAAAAAAIQAAABgAAAAUAAAA0AIAAHIaAAAnHwAAchoAABAAAAAmAAAACAAAAP//////////MAAAABQAAAAAAAAAAAD//wAAAQAAAP//AAABAA=="/>
              </a:ext>
            </a:extLst>
          </p:cNvSpPr>
          <p:nvPr/>
        </p:nvSpPr>
        <p:spPr>
          <a:xfrm>
            <a:off x="457200" y="4298950"/>
            <a:ext cx="4606925" cy="0"/>
          </a:xfrm>
          <a:prstGeom prst="line">
            <a:avLst/>
          </a:prstGeom>
          <a:noFill/>
          <a:ln w="6350" cap="flat" cmpd="sng" algn="ctr">
            <a:solidFill>
              <a:srgbClr val="00BEC8"/>
            </a:solidFill>
            <a:prstDash val="solid"/>
            <a:headEnd type="none"/>
            <a:tailEnd type="none"/>
          </a:ln>
          <a:effectLst/>
        </p:spPr>
      </p:sp>
      <p:pic>
        <p:nvPicPr>
          <p:cNvPr id="3" name="Picture 1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6WX2z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 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ENAAD0QgAAxxgAABAAAAAmAAAACAAAAAGgAAAAAAAAMAAAABQAAAAAAAAAAAD//wAAAQAAAP//AAABAA=="/>
              </a:ext>
            </a:extLst>
          </p:cNvSpPr>
          <p:nvPr>
            <p:ph idx="10"/>
          </p:nvPr>
        </p:nvSpPr>
        <p:spPr>
          <a:xfrm>
            <a:off x="457200" y="2124075"/>
            <a:ext cx="10426700" cy="190373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defRPr sz="4000" cap="none" noProof="1">
                <a:latin typeface="TT Hoves Medium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ЗАГОЛОВОК</a:t>
            </a:r>
          </a:p>
          <a:p>
            <a:pPr>
              <a:defRPr noProof="1"/>
            </a:pPr>
            <a:r>
              <a:rPr lang="ru-ru" cap="none"/>
              <a:t>В ТРИ </a:t>
            </a:r>
          </a:p>
          <a:p>
            <a:pPr>
              <a:defRPr noProof="1"/>
            </a:pPr>
            <a:r>
              <a:rPr lang="ru-ru" cap="none"/>
              <a:t>СТРОКИ</a:t>
            </a:r>
          </a:p>
        </p:txBody>
      </p:sp>
      <p:sp>
        <p:nvSpPr>
          <p:cNvPr id="5" name="Текст 1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8bAAD0QgAAax8AABAAAAAmAAAACAAAAAGgAAAAAAAAMAAAABQAAAAAAAAAAAD//wAAAQAAAP//AAABAA=="/>
              </a:ext>
            </a:extLst>
          </p:cNvSpPr>
          <p:nvPr>
            <p:ph idx="11"/>
          </p:nvPr>
        </p:nvSpPr>
        <p:spPr>
          <a:xfrm>
            <a:off x="457200" y="4408805"/>
            <a:ext cx="10426700" cy="69850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defRPr sz="2400" cap="none" noProof="1">
                <a:solidFill>
                  <a:srgbClr val="00BEC8"/>
                </a:solidFill>
                <a:latin typeface="TT Hoves Medium" charset="0"/>
                <a:ea typeface="TT Hoves" charset="0"/>
                <a:cs typeface="TT Hoves" charset="0"/>
              </a:defRPr>
            </a:lvl1pPr>
            <a:lvl2pPr>
              <a:defRPr sz="1200" cap="none" noProof="1">
                <a:latin typeface="TT Hoves" charset="0"/>
                <a:ea typeface="TT Hoves" charset="0"/>
                <a:cs typeface="TT Hoves" charset="0"/>
              </a:defRPr>
            </a:lvl2pPr>
            <a:lvl3pPr>
              <a:defRPr sz="1200" cap="none" noProof="1">
                <a:latin typeface="TT Hoves" charset="0"/>
                <a:ea typeface="TT Hoves" charset="0"/>
                <a:cs typeface="TT Hoves" charset="0"/>
              </a:defRPr>
            </a:lvl3pPr>
            <a:lvl4pPr>
              <a:defRPr sz="1200" cap="none" noProof="1">
                <a:latin typeface="TT Hoves" charset="0"/>
                <a:ea typeface="TT Hoves" charset="0"/>
                <a:cs typeface="TT Hoves" charset="0"/>
              </a:defRPr>
            </a:lvl4pPr>
            <a:lvl5pPr>
              <a:defRPr sz="1200" cap="none" noProof="1">
                <a:latin typeface="TT Hoves" charset="0"/>
                <a:ea typeface="TT Hoves" charset="0"/>
                <a:cs typeface="TT Hoves" charset="0"/>
              </a:defRPr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57105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екст +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AAAAAASg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ACAADfQgAABAYAABAAAAAmAAAACAAAADWg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457200"/>
            <a:ext cx="10413365" cy="520700"/>
          </a:xfrm>
        </p:spPr>
        <p:txBody>
          <a:bodyPr vert="horz" wrap="square" lIns="0" tIns="0" rIns="0" bIns="46990" numCol="1" spcCol="215900" anchor="t">
            <a:prstTxWarp prst="textNoShape">
              <a:avLst/>
            </a:prstTxWarp>
          </a:bodyPr>
          <a:lstStyle>
            <a:lvl1pPr>
              <a:defRPr sz="36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Заголовок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EPAABOFgAAXhUAABAAAAAmAAAACAAAAAGgAAAAAAAAMAAAABQAAAAAAAAAAAD//wAAAQAAAP//AAABAA=="/>
              </a:ext>
            </a:extLst>
          </p:cNvSpPr>
          <p:nvPr>
            <p:ph idx="19"/>
          </p:nvPr>
        </p:nvSpPr>
        <p:spPr>
          <a:xfrm>
            <a:off x="457200" y="2571115"/>
            <a:ext cx="3168650" cy="90233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defRPr sz="8200" cap="none" noProof="1">
                <a:solidFill>
                  <a:srgbClr val="00BEC8"/>
                </a:solidFill>
                <a:latin typeface="TT Hoves Medium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2500</a:t>
            </a:r>
          </a:p>
        </p:txBody>
      </p:sp>
      <p:sp>
        <p:nvSpPr>
          <p:cNvPr id="5" name="Текст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wIAABMXAABOFgAAnxwAABAAAAAmAAAACAAAAAGgAAAAAAAAMAAAABQAAAAAAAAAAAD//wAAAQAAAP//AAABAA=="/>
              </a:ext>
            </a:extLst>
          </p:cNvSpPr>
          <p:nvPr>
            <p:ph idx="20"/>
          </p:nvPr>
        </p:nvSpPr>
        <p:spPr>
          <a:xfrm>
            <a:off x="471805" y="3750945"/>
            <a:ext cx="3154045" cy="90170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cap="none" noProof="1">
                <a:solidFill>
                  <a:srgbClr val="00BEC8"/>
                </a:solidFill>
                <a:latin typeface="TT Hoves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текст </a:t>
            </a:r>
          </a:p>
        </p:txBody>
      </p:sp>
      <p:sp>
        <p:nvSpPr>
          <p:cNvPr id="6" name="Текст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BoAANEPAACSLQAAXhUAABAAAAAmAAAACAAAAAGgAAAAAAAAMAAAABQAAAAAAAAAAAD//wAAAQAAAP//AAABAA=="/>
              </a:ext>
            </a:extLst>
          </p:cNvSpPr>
          <p:nvPr>
            <p:ph idx="21"/>
          </p:nvPr>
        </p:nvSpPr>
        <p:spPr>
          <a:xfrm>
            <a:off x="4239260" y="2571115"/>
            <a:ext cx="3168650" cy="90233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defRPr sz="8200" cap="none" noProof="1">
                <a:solidFill>
                  <a:srgbClr val="00BEC8"/>
                </a:solidFill>
                <a:latin typeface="TT Hoves Medium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2500</a:t>
            </a:r>
          </a:p>
        </p:txBody>
      </p:sp>
      <p:sp>
        <p:nvSpPr>
          <p:cNvPr id="7" name="SlideText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oAABMXAACSLQAAnxwAABAAAAAmAAAACAAAAAGgAAAAAAAAMAAAABQAAAAAAAAAAAD//wAAAQAAAP//AAABAA=="/>
              </a:ext>
            </a:extLst>
          </p:cNvSpPr>
          <p:nvPr>
            <p:ph idx="22"/>
          </p:nvPr>
        </p:nvSpPr>
        <p:spPr>
          <a:xfrm>
            <a:off x="4253865" y="3750945"/>
            <a:ext cx="3154045" cy="90170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cap="none" noProof="1">
                <a:solidFill>
                  <a:srgbClr val="00BEC8"/>
                </a:solidFill>
                <a:latin typeface="TT Hoves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текст </a:t>
            </a:r>
          </a:p>
        </p:txBody>
      </p:sp>
      <p:sp>
        <p:nvSpPr>
          <p:cNvPr id="8" name="Текст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TEAANEPAAC+RAAAXhUAABAAAAAmAAAACAAAAAGgAAAAAAAAMAAAABQAAAAAAAAAAAD//wAAAQAAAP//AAABAA=="/>
              </a:ext>
            </a:extLst>
          </p:cNvSpPr>
          <p:nvPr>
            <p:ph idx="23"/>
          </p:nvPr>
        </p:nvSpPr>
        <p:spPr>
          <a:xfrm>
            <a:off x="8006715" y="2571115"/>
            <a:ext cx="3168015" cy="90233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defRPr sz="8200" cap="none" noProof="1">
                <a:solidFill>
                  <a:srgbClr val="00BEC8"/>
                </a:solidFill>
                <a:latin typeface="TT Hoves Medium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2500</a:t>
            </a:r>
          </a:p>
        </p:txBody>
      </p:sp>
      <p:sp>
        <p:nvSpPr>
          <p:cNvPr id="9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EAABMXAAC+RAAAnxwAABAAAAAmAAAACAAAAAGgAAAAAAAAMAAAABQAAAAAAAAAAAD//wAAAQAAAP//AAABAA=="/>
              </a:ext>
            </a:extLst>
          </p:cNvSpPr>
          <p:nvPr>
            <p:ph idx="24"/>
          </p:nvPr>
        </p:nvSpPr>
        <p:spPr>
          <a:xfrm>
            <a:off x="8021320" y="3750945"/>
            <a:ext cx="3153410" cy="90170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cap="none" noProof="1">
                <a:solidFill>
                  <a:srgbClr val="00BEC8"/>
                </a:solidFill>
                <a:latin typeface="TT Hoves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текст </a:t>
            </a:r>
          </a:p>
        </p:txBody>
      </p:sp>
      <p:sp>
        <p:nvSpPr>
          <p:cNvPr id="10" name="Текст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4GAADgQgAAbAsAABAAAAAmAAAACAAAAAGgAAAAAAAAMAAAABQAAAAAAAAAAAD//wAAAQAAAP//AAABAA=="/>
              </a:ext>
            </a:extLst>
          </p:cNvSpPr>
          <p:nvPr>
            <p:ph idx="10"/>
          </p:nvPr>
        </p:nvSpPr>
        <p:spPr>
          <a:xfrm>
            <a:off x="457200" y="1136650"/>
            <a:ext cx="10414000" cy="72009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000" cap="none" noProof="1">
                <a:solidFill>
                  <a:schemeClr val="tx2"/>
                </a:solidFill>
                <a:latin typeface="TT Hoves Medium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sz="1800" cap="none" noProof="1">
                <a:solidFill>
                  <a:srgbClr val="44546A"/>
                </a:solidFill>
              </a:rPr>
              <a:t>текст (с маленькой буквы)</a:t>
            </a:r>
            <a:endParaRPr lang="ru-ru" cap="none"/>
          </a:p>
        </p:txBody>
      </p:sp>
      <p:sp>
        <p:nvSpPr>
          <p:cNvPr id="11" name="Номер слайда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kAAAAEgAAACQAAAASAAAAAAAAAAB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KI7kN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kQAAGAnAAAwSAAAWSkAABAAAAAmAAAACAAAAL2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11174730" y="6400800"/>
            <a:ext cx="560070" cy="32067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 lvl="1">
              <a:defRPr noProof="1"/>
            </a:pPr>
            <a:fld id="{0B4AD09B-D5E6-1F26-A8F2-23739EBC5E76}" type="slidenum">
              <a:rPr lang="ru-ru" cap="none"/>
              <a:t>‹#›</a:t>
            </a:fld>
            <a:endParaRPr lang="ru-ru" cap="none"/>
          </a:p>
        </p:txBody>
      </p:sp>
    </p:spTree>
    <p:extLst>
      <p:ext uri="{BB962C8B-B14F-4D97-AF65-F5344CB8AC3E}">
        <p14:creationId xmlns:p14="http://schemas.microsoft.com/office/powerpoint/2010/main" val="3529306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екст + текст + рисунок (проект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ext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gcAAPoYAAC7RAAAYxsAABAAAAAmAAAACAAAAAGgAAAAAAAAMAAAABQAAAAAAAAAAAD//wAAAQAAAP//AAABAA=="/>
              </a:ext>
            </a:extLst>
          </p:cNvSpPr>
          <p:nvPr>
            <p:ph idx="10"/>
          </p:nvPr>
        </p:nvSpPr>
        <p:spPr>
          <a:xfrm>
            <a:off x="1200150" y="4060190"/>
            <a:ext cx="9972675" cy="39179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cap="none" noProof="1">
                <a:solidFill>
                  <a:srgbClr val="00BEC8"/>
                </a:solidFill>
                <a:latin typeface="TT Hoves Medium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Название проекта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gcAABgcAAC7RAAA2h0AABAAAAAmAAAACAAAAAGgAAAAAAAAMAAAABQAAAAAAAAAAAD//wAAAQAAAP//AAABAA=="/>
              </a:ext>
            </a:extLst>
          </p:cNvSpPr>
          <p:nvPr>
            <p:ph idx="11"/>
          </p:nvPr>
        </p:nvSpPr>
        <p:spPr>
          <a:xfrm>
            <a:off x="1200150" y="4566920"/>
            <a:ext cx="9972675" cy="28575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1pPr>
            <a:lvl2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2pPr>
            <a:lvl3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3pPr>
            <a:lvl4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4pPr>
            <a:lvl5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Описание проекта</a:t>
            </a:r>
          </a:p>
        </p:txBody>
      </p:sp>
      <p:sp>
        <p:nvSpPr>
          <p:cNvPr id="5" name="Текст 2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ByNvF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gcAAFkeAAC7RAAAYCcAABAAAAAmAAAACAAAAAGgAAAAAAAAMAAAABQAAAAAAAAAAAD//wAAAQAAAP//AAABAA=="/>
              </a:ext>
            </a:extLst>
          </p:cNvSpPr>
          <p:nvPr>
            <p:ph idx="12"/>
          </p:nvPr>
        </p:nvSpPr>
        <p:spPr>
          <a:xfrm>
            <a:off x="1200150" y="4933315"/>
            <a:ext cx="9972675" cy="146748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rgbClr val="00BEC8"/>
              </a:buClr>
              <a:buFont typeface="Wingdings" charset="0"/>
              <a:buChar char="§"/>
              <a:defRPr sz="1400" cap="none" noProof="1">
                <a:latin typeface="TT Hoves" charset="0"/>
                <a:ea typeface="TT Hoves" charset="0"/>
                <a:cs typeface="TT Hoves" charset="0"/>
              </a:defRPr>
            </a:lvl1pPr>
            <a:lvl2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2pPr>
            <a:lvl3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3pPr>
            <a:lvl4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4pPr>
            <a:lvl5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Текст</a:t>
            </a:r>
          </a:p>
          <a:p>
            <a:pPr>
              <a:defRPr noProof="1"/>
            </a:pPr>
            <a:r>
              <a:rPr lang="ru-ru" cap="none"/>
              <a:t>Текст</a:t>
            </a:r>
          </a:p>
          <a:p>
            <a:pPr>
              <a:defRPr noProof="1"/>
            </a:pPr>
            <a:r>
              <a:rPr lang="ru-ru" cap="none"/>
              <a:t>Текст</a:t>
            </a:r>
          </a:p>
          <a:p>
            <a:pPr>
              <a:defRPr noProof="1"/>
            </a:pPr>
            <a:r>
              <a:rPr lang="ru-ru" cap="none"/>
              <a:t>Текст</a:t>
            </a:r>
          </a:p>
        </p:txBody>
      </p:sp>
      <p:sp>
        <p:nvSpPr>
          <p:cNvPr id="6" name="Текст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Ps03b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gcAAJ0IAAC7RAAABgsAABAAAAAmAAAACAAAAAGgAAAAAAAAMAAAABQAAAAAAAAAAAD//wAAAQAAAP//AAABAA=="/>
              </a:ext>
            </a:extLst>
          </p:cNvSpPr>
          <p:nvPr>
            <p:ph idx="13"/>
          </p:nvPr>
        </p:nvSpPr>
        <p:spPr>
          <a:xfrm>
            <a:off x="1200150" y="1400175"/>
            <a:ext cx="9972675" cy="39179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cap="none" noProof="1">
                <a:solidFill>
                  <a:srgbClr val="00BEC8"/>
                </a:solidFill>
                <a:latin typeface="TT Hoves Medium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Название проекта</a:t>
            </a:r>
          </a:p>
        </p:txBody>
      </p:sp>
      <p:sp>
        <p:nvSpPr>
          <p:cNvPr id="7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gcAALwLAAC7RAAAfQ0AABAAAAAmAAAACAAAAAGgAAAAAAAAMAAAABQAAAAAAAAAAAD//wAAAQAAAP//AAABAA=="/>
              </a:ext>
            </a:extLst>
          </p:cNvSpPr>
          <p:nvPr>
            <p:ph idx="14"/>
          </p:nvPr>
        </p:nvSpPr>
        <p:spPr>
          <a:xfrm>
            <a:off x="1200150" y="1907540"/>
            <a:ext cx="9972675" cy="28511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1pPr>
            <a:lvl2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2pPr>
            <a:lvl3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3pPr>
            <a:lvl4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4pPr>
            <a:lvl5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Описание проекта</a:t>
            </a:r>
          </a:p>
        </p:txBody>
      </p:sp>
      <p:sp>
        <p:nvSpPr>
          <p:cNvPr id="8" name="Текст 2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gcAAPwNAAC7RAAAAxcAABAAAAAmAAAACAAAAAGgAAAAAAAAMAAAABQAAAAAAAAAAAD//wAAAQAAAP//AAABAA=="/>
              </a:ext>
            </a:extLst>
          </p:cNvSpPr>
          <p:nvPr>
            <p:ph idx="15"/>
          </p:nvPr>
        </p:nvSpPr>
        <p:spPr>
          <a:xfrm>
            <a:off x="1200150" y="2273300"/>
            <a:ext cx="9972675" cy="146748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rgbClr val="00BEC8"/>
              </a:buClr>
              <a:buFont typeface="Wingdings" charset="0"/>
              <a:buChar char="§"/>
              <a:defRPr sz="1400" cap="none" noProof="1">
                <a:latin typeface="TT Hoves" charset="0"/>
                <a:ea typeface="TT Hoves" charset="0"/>
                <a:cs typeface="TT Hoves" charset="0"/>
              </a:defRPr>
            </a:lvl1pPr>
            <a:lvl2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2pPr>
            <a:lvl3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3pPr>
            <a:lvl4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4pPr>
            <a:lvl5pPr>
              <a:defRPr sz="1400" cap="none" noProof="1">
                <a:latin typeface="TT Hoves Medium" charset="0"/>
                <a:ea typeface="TT Hoves" charset="0"/>
                <a:cs typeface="TT Hoves" charset="0"/>
              </a:defRPr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Текст</a:t>
            </a:r>
          </a:p>
          <a:p>
            <a:pPr>
              <a:defRPr noProof="1"/>
            </a:pPr>
            <a:r>
              <a:rPr lang="ru-ru" cap="none"/>
              <a:t>Текст</a:t>
            </a:r>
          </a:p>
          <a:p>
            <a:pPr>
              <a:defRPr noProof="1"/>
            </a:pPr>
            <a:r>
              <a:rPr lang="ru-ru" cap="none"/>
              <a:t>Текст</a:t>
            </a:r>
          </a:p>
          <a:p>
            <a:pPr>
              <a:defRPr noProof="1"/>
            </a:pPr>
            <a:r>
              <a:rPr lang="ru-ru" cap="none"/>
              <a:t>Текст</a:t>
            </a:r>
          </a:p>
        </p:txBody>
      </p:sp>
      <p:sp>
        <p:nvSpPr>
          <p:cNvPr id="9" name="Рисунок 30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4IAAD1BgAABQsAABAAAAAmAAAACAAAAAGgAAAAAAAAMAAAABQAAAAAAAAAAAD//wAAAQAAAP//AAABAA=="/>
              </a:ext>
            </a:extLst>
          </p:cNvSpPr>
          <p:nvPr>
            <p:ph type="pic" sz="quarter" idx="16"/>
          </p:nvPr>
        </p:nvSpPr>
        <p:spPr>
          <a:xfrm>
            <a:off x="457200" y="1400810"/>
            <a:ext cx="673735" cy="39052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defRPr sz="1200" cap="none" noProof="1"/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endParaRPr lang="ru-ru" cap="none"/>
          </a:p>
        </p:txBody>
      </p:sp>
      <p:sp>
        <p:nvSpPr>
          <p:cNvPr id="10" name="Objec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kYAAD1BgAAQBsAABAAAAAmAAAACAAAAAGgAAAAAAAAMAAAABQAAAAAAAAAAAD//wAAAQAAAP//AAABAA=="/>
              </a:ext>
            </a:extLst>
          </p:cNvSpPr>
          <p:nvPr>
            <p:ph type="pic" sz="quarter" idx="17"/>
          </p:nvPr>
        </p:nvSpPr>
        <p:spPr>
          <a:xfrm>
            <a:off x="457200" y="4039235"/>
            <a:ext cx="673735" cy="39052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defRPr sz="1200" cap="none" noProof="1"/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endParaRPr lang="ru-ru" cap="none"/>
          </a:p>
        </p:txBody>
      </p:sp>
      <p:sp>
        <p:nvSpPr>
          <p:cNvPr id="11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AAAAAASg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ACAADfQgAABAYAABAAAAAmAAAACAAAADWg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457200"/>
            <a:ext cx="10413365" cy="520700"/>
          </a:xfrm>
        </p:spPr>
        <p:txBody>
          <a:bodyPr vert="horz" wrap="square" lIns="0" tIns="0" rIns="0" bIns="46990" numCol="1" spcCol="215900" anchor="t">
            <a:prstTxWarp prst="textNoShape">
              <a:avLst/>
            </a:prstTxWarp>
          </a:bodyPr>
          <a:lstStyle>
            <a:lvl1pPr>
              <a:defRPr sz="36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Заголовок</a:t>
            </a:r>
          </a:p>
        </p:txBody>
      </p:sp>
      <p:sp>
        <p:nvSpPr>
          <p:cNvPr id="12" name="Номер слайда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kAAAAEgAAACQAAAASAAAAAAAAAAB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kQAAGAnAAAwSAAAWSkAABAAAAAmAAAACAAAAL2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11174730" y="6400800"/>
            <a:ext cx="560070" cy="32067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 lvl="1">
              <a:defRPr noProof="1"/>
            </a:pPr>
            <a:fld id="{07759BC4-8AEA-206D-A4CD-7C38D5835229}" type="slidenum">
              <a:rPr lang="ru-ru" cap="none"/>
              <a:t>‹#›</a:t>
            </a:fld>
            <a:endParaRPr lang="ru-ru" cap="none"/>
          </a:p>
        </p:txBody>
      </p:sp>
    </p:spTree>
    <p:extLst>
      <p:ext uri="{BB962C8B-B14F-4D97-AF65-F5344CB8AC3E}">
        <p14:creationId xmlns:p14="http://schemas.microsoft.com/office/powerpoint/2010/main" val="408849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дзаголовок +текст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AAAAAASg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ACAADfQgAABAYAABAAAAAmAAAACAAAADWg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457200"/>
            <a:ext cx="10413365" cy="520700"/>
          </a:xfrm>
        </p:spPr>
        <p:txBody>
          <a:bodyPr vert="horz" wrap="square" lIns="0" tIns="0" rIns="0" bIns="46990" numCol="1" spcCol="215900" anchor="t">
            <a:prstTxWarp prst="textNoShape">
              <a:avLst/>
            </a:prstTxWarp>
          </a:bodyPr>
          <a:lstStyle>
            <a:lvl1pPr>
              <a:defRPr sz="36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Заголовок</a:t>
            </a:r>
          </a:p>
        </p:txBody>
      </p:sp>
      <p:pic>
        <p:nvPicPr>
          <p:cNvPr id="3" name="Picture 1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CMGAADfQgAAmgkAABAAAAAmAAAACAAAAAGgAAAAAAAAMAAAABQAAAAAAAAAAAD//wAAAQAAAP//AAABAA=="/>
              </a:ext>
            </a:extLst>
          </p:cNvSpPr>
          <p:nvPr>
            <p:ph idx="14"/>
          </p:nvPr>
        </p:nvSpPr>
        <p:spPr>
          <a:xfrm>
            <a:off x="457200" y="997585"/>
            <a:ext cx="10413365" cy="56324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800" cap="none" noProof="1">
                <a:latin typeface="TT Hoves Medium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Подзаголовок</a:t>
            </a:r>
          </a:p>
        </p:txBody>
      </p:sp>
      <p:sp>
        <p:nvSpPr>
          <p:cNvPr id="5" name="Текст 1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DIAAHEMAAC+RAAAYCcAABAAAAAmAAAACAAAAAGgAAAAAAAAMAAAABQAAAAAAAAAAAD//wAAAQAAAP//AAABAA=="/>
              </a:ext>
            </a:extLst>
          </p:cNvSpPr>
          <p:nvPr>
            <p:ph idx="12"/>
          </p:nvPr>
        </p:nvSpPr>
        <p:spPr>
          <a:xfrm>
            <a:off x="8178800" y="2022475"/>
            <a:ext cx="2995930" cy="437832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1400" cap="none" noProof="1">
                <a:solidFill>
                  <a:srgbClr val="46505A"/>
                </a:solidFill>
                <a:latin typeface="TT Hoves" charset="0"/>
                <a:ea typeface="TT Hoves" charset="0"/>
                <a:cs typeface="TT Hoves" charset="0"/>
              </a:defRPr>
            </a:lvl1pPr>
            <a:lvl2pPr marL="0" indent="0">
              <a:buNone/>
              <a:defRPr sz="1400" cap="none" noProof="1">
                <a:solidFill>
                  <a:srgbClr val="46505A"/>
                </a:solidFill>
                <a:latin typeface="TT Hoves" charset="0"/>
                <a:ea typeface="TT Hoves" charset="0"/>
                <a:cs typeface="TT Hoves" charset="0"/>
              </a:defRPr>
            </a:lvl2pPr>
            <a:lvl3pPr marL="0" indent="0">
              <a:buNone/>
              <a:defRPr sz="1400" cap="none" noProof="1">
                <a:solidFill>
                  <a:srgbClr val="46505A"/>
                </a:solidFill>
                <a:latin typeface="TT Hoves" charset="0"/>
                <a:ea typeface="TT Hoves" charset="0"/>
                <a:cs typeface="TT Hoves" charset="0"/>
              </a:defRPr>
            </a:lvl3pPr>
            <a:lvl4pPr marL="0" indent="0">
              <a:buNone/>
              <a:defRPr sz="1400" cap="none" noProof="1">
                <a:solidFill>
                  <a:srgbClr val="46505A"/>
                </a:solidFill>
                <a:latin typeface="TT Hoves" charset="0"/>
                <a:ea typeface="TT Hoves" charset="0"/>
                <a:cs typeface="TT Hoves" charset="0"/>
              </a:defRPr>
            </a:lvl4pPr>
            <a:lvl5pPr marL="1828800" indent="0">
              <a:buNone/>
              <a:defRPr cap="none" noProof="1">
                <a:latin typeface="TT Hoves" charset="0"/>
                <a:ea typeface="TT Hoves" charset="0"/>
                <a:cs typeface="TT Hoves" charset="0"/>
              </a:defRPr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Изображение</a:t>
            </a:r>
          </a:p>
        </p:txBody>
      </p:sp>
      <p:sp>
        <p:nvSpPr>
          <p:cNvPr id="6" name="Text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IAMAABrMAAAYCcAABAAAAAmAAAACAAAAAGgAAAAAAAAMAAAABQAAAAAAAAAAAD//wAAAQAAAP//AAABAA=="/>
              </a:ext>
            </a:extLst>
          </p:cNvSpPr>
          <p:nvPr>
            <p:ph idx="13"/>
          </p:nvPr>
        </p:nvSpPr>
        <p:spPr>
          <a:xfrm>
            <a:off x="457200" y="2032000"/>
            <a:ext cx="7413625" cy="436880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solidFill>
                  <a:schemeClr val="tx2"/>
                </a:solidFill>
                <a:latin typeface="TT Hoves" charset="0"/>
                <a:ea typeface="TT Hoves" charset="0"/>
                <a:cs typeface="TT Hoves" charset="0"/>
              </a:defRPr>
            </a:lvl1pPr>
            <a:lvl2pPr marL="53975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solidFill>
                  <a:schemeClr val="tx2"/>
                </a:solidFill>
                <a:latin typeface="TT Hoves" charset="0"/>
                <a:ea typeface="TT Hoves" charset="0"/>
                <a:cs typeface="TT Hoves" charset="0"/>
              </a:defRPr>
            </a:lvl2pPr>
            <a:lvl3pPr marL="80518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ru-ru" sz="1400" cap="none">
                <a:solidFill>
                  <a:schemeClr val="tx2"/>
                </a:solidFill>
                <a:latin typeface="TT Hoves" charset="0"/>
                <a:ea typeface="TT Hoves" charset="0"/>
                <a:cs typeface="TT Hoves" charset="0"/>
              </a:defRPr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lang="en-us"/>
            </a:pPr>
            <a:r>
              <a:rPr lang="ru-ru" cap="none"/>
              <a:t>Первый уровень текста</a:t>
            </a:r>
          </a:p>
          <a:p>
            <a:pPr lvl="1">
              <a:defRPr lang="en-us"/>
            </a:pPr>
            <a:r>
              <a:rPr lang="ru-ru" cap="none"/>
              <a:t>Второй уровень текста</a:t>
            </a:r>
          </a:p>
          <a:p>
            <a:pPr lvl="2">
              <a:defRPr lang="ru-ru"/>
            </a:pPr>
            <a:r>
              <a:t>Третий уровень текста</a:t>
            </a:r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kAAAAEgAAACQAAAASAAAAAAAAAAB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kQAAGAnAAAwSAAAWSkAABAAAAAmAAAACAAAAL2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11174730" y="6400800"/>
            <a:ext cx="560070" cy="32067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 lvl="1">
              <a:defRPr noProof="1"/>
            </a:pPr>
            <a:fld id="{512717AD-E3BC-72E1-F29F-15B459D10440}" type="slidenum">
              <a:rPr lang="ru-ru" cap="none"/>
              <a:t>‹#›</a:t>
            </a:fld>
            <a:endParaRPr lang="ru-ru" cap="none"/>
          </a:p>
        </p:txBody>
      </p:sp>
    </p:spTree>
    <p:extLst>
      <p:ext uri="{BB962C8B-B14F-4D97-AF65-F5344CB8AC3E}">
        <p14:creationId xmlns:p14="http://schemas.microsoft.com/office/powerpoint/2010/main" val="402080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екс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AAAAAASg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ACAADfQgAABAYAABAAAAAmAAAACAAAADWg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457200"/>
            <a:ext cx="10413365" cy="520700"/>
          </a:xfrm>
        </p:spPr>
        <p:txBody>
          <a:bodyPr vert="horz" wrap="square" lIns="0" tIns="0" rIns="0" bIns="46990" numCol="1" spcCol="215900" anchor="t">
            <a:prstTxWarp prst="textNoShape">
              <a:avLst/>
            </a:prstTxWarp>
          </a:bodyPr>
          <a:lstStyle>
            <a:lvl1pPr>
              <a:defRPr sz="36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Заголовок</a:t>
            </a:r>
          </a:p>
        </p:txBody>
      </p:sp>
      <p:pic>
        <p:nvPicPr>
          <p:cNvPr id="3" name="Picture 1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IAMAAC+RAAAYCcAABAAAAAmAAAACAAAAAGgAAAAAAAAMAAAABQAAAAAAAAAAAD//wAAAQAAAP//AAABAA=="/>
              </a:ext>
            </a:extLst>
          </p:cNvSpPr>
          <p:nvPr>
            <p:ph idx="13"/>
          </p:nvPr>
        </p:nvSpPr>
        <p:spPr>
          <a:xfrm>
            <a:off x="457200" y="2032000"/>
            <a:ext cx="10717530" cy="436880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solidFill>
                  <a:schemeClr val="tx2"/>
                </a:solidFill>
                <a:latin typeface="TT Hoves" charset="0"/>
                <a:ea typeface="TT Hoves" charset="0"/>
                <a:cs typeface="TT Hoves" charset="0"/>
              </a:defRPr>
            </a:lvl1pPr>
            <a:lvl2pPr marL="53975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solidFill>
                  <a:schemeClr val="tx2"/>
                </a:solidFill>
                <a:latin typeface="TT Hoves" charset="0"/>
                <a:ea typeface="TT Hoves" charset="0"/>
                <a:cs typeface="TT Hoves" charset="0"/>
              </a:defRPr>
            </a:lvl2pPr>
            <a:lvl3pPr marL="80518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ru-ru" sz="1400" cap="none">
                <a:solidFill>
                  <a:schemeClr val="tx2"/>
                </a:solidFill>
                <a:latin typeface="TT Hoves" charset="0"/>
                <a:ea typeface="TT Hoves" charset="0"/>
                <a:cs typeface="TT Hoves" charset="0"/>
              </a:defRPr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lang="en-us"/>
            </a:pPr>
            <a:r>
              <a:rPr lang="ru-ru" cap="none"/>
              <a:t>Первый уровень текста</a:t>
            </a:r>
          </a:p>
          <a:p>
            <a:pPr lvl="1">
              <a:defRPr lang="en-us"/>
            </a:pPr>
            <a:r>
              <a:rPr lang="ru-ru" cap="none"/>
              <a:t>Второй уровень текста</a:t>
            </a:r>
          </a:p>
          <a:p>
            <a:pPr lvl="2">
              <a:defRPr lang="ru-ru"/>
            </a:pPr>
            <a:r>
              <a:t>Третий уровень текста</a:t>
            </a:r>
          </a:p>
        </p:txBody>
      </p:sp>
      <p:sp>
        <p:nvSpPr>
          <p:cNvPr id="5" name="Текст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4GAADgQgAAbAsAABAAAAAmAAAACAAAAAGgAAAAAAAAMAAAABQAAAAAAAAAAAD//wAAAQAAAP//AAABAA=="/>
              </a:ext>
            </a:extLst>
          </p:cNvSpPr>
          <p:nvPr>
            <p:ph idx="10"/>
          </p:nvPr>
        </p:nvSpPr>
        <p:spPr>
          <a:xfrm>
            <a:off x="457200" y="1136650"/>
            <a:ext cx="10414000" cy="72009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000" cap="none" noProof="1">
                <a:solidFill>
                  <a:schemeClr val="tx2"/>
                </a:solidFill>
                <a:latin typeface="TT Hoves Medium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sz="1800" cap="none" noProof="1">
                <a:solidFill>
                  <a:srgbClr val="44546A"/>
                </a:solidFill>
              </a:rPr>
              <a:t>текст (с маленькой буквы)</a:t>
            </a:r>
            <a:endParaRPr lang="ru-ru" cap="none"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kAAAAEgAAACQAAAASAAAAAAAAAAB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kQAAGAnAAAwSAAAWSkAABAAAAAmAAAACAAAAL2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11174730" y="6400800"/>
            <a:ext cx="560070" cy="32067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 lvl="1">
              <a:defRPr noProof="1"/>
            </a:pPr>
            <a:fld id="{45348FBA-F4A8-6179-E68C-022CC1C21057}" type="slidenum">
              <a:rPr lang="ru-ru" cap="none"/>
              <a:t>‹#›</a:t>
            </a:fld>
            <a:endParaRPr lang="ru-ru" cap="none"/>
          </a:p>
        </p:txBody>
      </p:sp>
    </p:spTree>
    <p:extLst>
      <p:ext uri="{BB962C8B-B14F-4D97-AF65-F5344CB8AC3E}">
        <p14:creationId xmlns:p14="http://schemas.microsoft.com/office/powerpoint/2010/main" val="197896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екст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AAAAAASg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ACAADfQgAABAYAABAAAAAmAAAACAAAADWg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457200"/>
            <a:ext cx="10413365" cy="520700"/>
          </a:xfrm>
        </p:spPr>
        <p:txBody>
          <a:bodyPr vert="horz" wrap="square" lIns="0" tIns="0" rIns="0" bIns="46990" numCol="1" spcCol="215900" anchor="t">
            <a:prstTxWarp prst="textNoShape">
              <a:avLst/>
            </a:prstTxWarp>
          </a:bodyPr>
          <a:lstStyle>
            <a:lvl1pPr>
              <a:defRPr sz="36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Заголовок</a:t>
            </a:r>
          </a:p>
        </p:txBody>
      </p:sp>
      <p:pic>
        <p:nvPicPr>
          <p:cNvPr id="3" name="Picture 1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 1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DIAAEwIAAC+RAAAYCcAABAAAAAmAAAACAAAAAGgAAAAAAAAMAAAABQAAAAAAAAAAAD//wAAAQAAAP//AAABAA=="/>
              </a:ext>
            </a:extLst>
          </p:cNvSpPr>
          <p:nvPr>
            <p:ph idx="12"/>
          </p:nvPr>
        </p:nvSpPr>
        <p:spPr>
          <a:xfrm>
            <a:off x="8178800" y="1348740"/>
            <a:ext cx="2995930" cy="505206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1400" cap="none" noProof="1">
                <a:solidFill>
                  <a:srgbClr val="46505A"/>
                </a:solidFill>
                <a:latin typeface="TT Hoves" charset="0"/>
                <a:ea typeface="TT Hoves" charset="0"/>
                <a:cs typeface="TT Hoves" charset="0"/>
              </a:defRPr>
            </a:lvl1pPr>
            <a:lvl2pPr marL="0" indent="0">
              <a:buNone/>
              <a:defRPr sz="1400" cap="none" noProof="1">
                <a:solidFill>
                  <a:srgbClr val="46505A"/>
                </a:solidFill>
                <a:latin typeface="TT Hoves" charset="0"/>
                <a:ea typeface="TT Hoves" charset="0"/>
                <a:cs typeface="TT Hoves" charset="0"/>
              </a:defRPr>
            </a:lvl2pPr>
            <a:lvl3pPr marL="0" indent="0">
              <a:buNone/>
              <a:defRPr sz="1400" cap="none" noProof="1">
                <a:solidFill>
                  <a:srgbClr val="46505A"/>
                </a:solidFill>
                <a:latin typeface="TT Hoves" charset="0"/>
                <a:ea typeface="TT Hoves" charset="0"/>
                <a:cs typeface="TT Hoves" charset="0"/>
              </a:defRPr>
            </a:lvl3pPr>
            <a:lvl4pPr marL="0" indent="0">
              <a:buNone/>
              <a:defRPr sz="1400" cap="none" noProof="1">
                <a:solidFill>
                  <a:srgbClr val="46505A"/>
                </a:solidFill>
                <a:latin typeface="TT Hoves" charset="0"/>
                <a:ea typeface="TT Hoves" charset="0"/>
                <a:cs typeface="TT Hoves" charset="0"/>
              </a:defRPr>
            </a:lvl4pPr>
            <a:lvl5pPr marL="1828800" indent="0">
              <a:buNone/>
              <a:defRPr cap="none" noProof="1">
                <a:latin typeface="TT Hoves" charset="0"/>
                <a:ea typeface="TT Hoves" charset="0"/>
                <a:cs typeface="TT Hoves" charset="0"/>
              </a:defRPr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Изображение</a:t>
            </a:r>
          </a:p>
        </p:txBody>
      </p:sp>
      <p:sp>
        <p:nvSpPr>
          <p:cNvPr id="5" name="Text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wIAABrMAAAYCcAABAAAAAmAAAACAAAAAGgAAAAAAAAMAAAABQAAAAAAAAAAAD//wAAAQAAAP//AAABAA=="/>
              </a:ext>
            </a:extLst>
          </p:cNvSpPr>
          <p:nvPr>
            <p:ph idx="13"/>
          </p:nvPr>
        </p:nvSpPr>
        <p:spPr>
          <a:xfrm>
            <a:off x="457200" y="1348740"/>
            <a:ext cx="7413625" cy="505206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1pPr>
            <a:lvl2pPr marL="53975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2pPr>
            <a:lvl3pPr marL="80518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ru-ru" sz="1400" cap="none">
                <a:latin typeface="TT Hoves" charset="0"/>
                <a:ea typeface="TT Hoves" charset="0"/>
                <a:cs typeface="TT Hoves" charset="0"/>
              </a:defRPr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lang="en-us"/>
            </a:pPr>
            <a:r>
              <a:rPr lang="ru-ru" cap="none"/>
              <a:t>Первый уровень текста</a:t>
            </a:r>
          </a:p>
          <a:p>
            <a:pPr lvl="1">
              <a:defRPr lang="en-us"/>
            </a:pPr>
            <a:r>
              <a:rPr lang="ru-ru" cap="none"/>
              <a:t>Второй уровень текста</a:t>
            </a:r>
          </a:p>
          <a:p>
            <a:pPr lvl="2">
              <a:defRPr lang="ru-ru"/>
            </a:pPr>
            <a:r>
              <a:t>Третий уровень текста</a:t>
            </a: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kAAAAEgAAACQAAAASAAAAAAAAAAB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kQAAGAnAAAwSAAAWSkAABAAAAAmAAAACAAAAL2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11174730" y="6400800"/>
            <a:ext cx="560070" cy="32067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 lvl="1">
              <a:defRPr noProof="1"/>
            </a:pPr>
            <a:fld id="{59CB80BB-F5B4-9E76-FA73-0323CE3D0C56}" type="slidenum">
              <a:rPr lang="ru-ru" cap="none"/>
              <a:t>‹#›</a:t>
            </a:fld>
            <a:endParaRPr lang="ru-ru" cap="none"/>
          </a:p>
        </p:txBody>
      </p:sp>
    </p:spTree>
    <p:extLst>
      <p:ext uri="{BB962C8B-B14F-4D97-AF65-F5344CB8AC3E}">
        <p14:creationId xmlns:p14="http://schemas.microsoft.com/office/powerpoint/2010/main" val="503867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слайд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Google Shape;217;p12"/>
          <p:cNvPic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A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BArAADQAgAAIDAAAKwG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000240" y="457200"/>
            <a:ext cx="822960" cy="6273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 10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8ScAANcTAAArSAAAaRwAABAAAAAmAAAACAAAAAGgAAAAAAAAMAAAABQAAAAAAAAAAAD//wAAAQAAAP//AAABAA=="/>
              </a:ext>
            </a:extLst>
          </p:cNvSpPr>
          <p:nvPr>
            <p:ph idx="11"/>
          </p:nvPr>
        </p:nvSpPr>
        <p:spPr>
          <a:xfrm>
            <a:off x="6492875" y="3225165"/>
            <a:ext cx="5238750" cy="139319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2400" cap="none" noProof="1">
                <a:solidFill>
                  <a:schemeClr val="tx2"/>
                </a:solidFill>
                <a:latin typeface="TT Hoves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887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">
  <p:cSld name="Текс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2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505A"/>
              </a:buClr>
              <a:buSzPts val="3600"/>
              <a:buFont typeface="Arial"/>
              <a:buNone/>
              <a:defRPr sz="3600">
                <a:solidFill>
                  <a:srgbClr val="4650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2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4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" name="Google Shape;26;p72"/>
          <p:cNvSpPr txBox="1">
            <a:spLocks noGrp="1"/>
          </p:cNvSpPr>
          <p:nvPr>
            <p:ph type="body" idx="1"/>
          </p:nvPr>
        </p:nvSpPr>
        <p:spPr>
          <a:xfrm>
            <a:off x="457200" y="1348752"/>
            <a:ext cx="10717847" cy="505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184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е колонки 14 кегль">
  <p:cSld name="Две колонки 14 кегль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3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505A"/>
              </a:buClr>
              <a:buSzPts val="3600"/>
              <a:buFont typeface="Arial"/>
              <a:buNone/>
              <a:defRPr sz="3600">
                <a:solidFill>
                  <a:srgbClr val="4650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3"/>
          <p:cNvSpPr txBox="1">
            <a:spLocks noGrp="1"/>
          </p:cNvSpPr>
          <p:nvPr>
            <p:ph type="body" idx="1"/>
          </p:nvPr>
        </p:nvSpPr>
        <p:spPr>
          <a:xfrm>
            <a:off x="457200" y="1348752"/>
            <a:ext cx="5165387" cy="505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3"/>
          <p:cNvSpPr txBox="1">
            <a:spLocks noGrp="1"/>
          </p:cNvSpPr>
          <p:nvPr>
            <p:ph type="body" idx="2"/>
          </p:nvPr>
        </p:nvSpPr>
        <p:spPr>
          <a:xfrm>
            <a:off x="6008706" y="1348752"/>
            <a:ext cx="5165387" cy="505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3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402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колонки 14 кегль">
  <p:cSld name="Четыре колонки 14 кегль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4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505A"/>
              </a:buClr>
              <a:buSzPts val="3600"/>
              <a:buFont typeface="Arial"/>
              <a:buNone/>
              <a:defRPr sz="3600">
                <a:solidFill>
                  <a:srgbClr val="4650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4"/>
          <p:cNvSpPr txBox="1">
            <a:spLocks noGrp="1"/>
          </p:cNvSpPr>
          <p:nvPr>
            <p:ph type="body" idx="1"/>
          </p:nvPr>
        </p:nvSpPr>
        <p:spPr>
          <a:xfrm>
            <a:off x="457200" y="1348753"/>
            <a:ext cx="5165387" cy="241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4"/>
          <p:cNvSpPr txBox="1">
            <a:spLocks noGrp="1"/>
          </p:cNvSpPr>
          <p:nvPr>
            <p:ph type="body" idx="2"/>
          </p:nvPr>
        </p:nvSpPr>
        <p:spPr>
          <a:xfrm>
            <a:off x="6008706" y="1348752"/>
            <a:ext cx="5165387" cy="241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74"/>
          <p:cNvSpPr txBox="1">
            <a:spLocks noGrp="1"/>
          </p:cNvSpPr>
          <p:nvPr>
            <p:ph type="sldNum" idx="12"/>
          </p:nvPr>
        </p:nvSpPr>
        <p:spPr>
          <a:xfrm>
            <a:off x="11174092" y="6400800"/>
            <a:ext cx="560707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" name="Google Shape;39;p74"/>
          <p:cNvSpPr txBox="1">
            <a:spLocks noGrp="1"/>
          </p:cNvSpPr>
          <p:nvPr>
            <p:ph type="body" idx="3"/>
          </p:nvPr>
        </p:nvSpPr>
        <p:spPr>
          <a:xfrm>
            <a:off x="457200" y="3962760"/>
            <a:ext cx="5165387" cy="241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4"/>
          <p:cNvSpPr txBox="1">
            <a:spLocks noGrp="1"/>
          </p:cNvSpPr>
          <p:nvPr>
            <p:ph type="body" idx="4"/>
          </p:nvPr>
        </p:nvSpPr>
        <p:spPr>
          <a:xfrm>
            <a:off x="6008706" y="3962759"/>
            <a:ext cx="5165387" cy="241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230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итульный слайд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4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tG7Qe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NACAAA+JAAAGhMAABYo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891530"/>
            <a:ext cx="2647950" cy="6248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 10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CIxaW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8ScAAPETAAArSAAAaRwAABAAAAAmAAAACAAAAAGgAAAAAAAAMAAAABQAAAAAAAAAAAD//wAAAQAAAP//AAABAA=="/>
              </a:ext>
            </a:extLst>
          </p:cNvSpPr>
          <p:nvPr>
            <p:ph idx="11"/>
          </p:nvPr>
        </p:nvSpPr>
        <p:spPr>
          <a:xfrm>
            <a:off x="6492875" y="3241675"/>
            <a:ext cx="5238750" cy="137668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2800" cap="none" noProof="1">
                <a:solidFill>
                  <a:schemeClr val="tx2"/>
                </a:solidFill>
                <a:latin typeface="TT Hoves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Название </a:t>
            </a:r>
            <a:br/>
            <a:r>
              <a:rPr lang="ru-ru" cap="none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772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с заголовком">
  <p:cSld name="Пустой слайд с заголовком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5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505A"/>
              </a:buClr>
              <a:buSzPts val="3600"/>
              <a:buFont typeface="Arial"/>
              <a:buNone/>
              <a:defRPr sz="3600">
                <a:solidFill>
                  <a:srgbClr val="4650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5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4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860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три колонки">
  <p:cSld name="Текст + три колонки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7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505A"/>
              </a:buClr>
              <a:buSzPts val="3600"/>
              <a:buFont typeface="Arial"/>
              <a:buNone/>
              <a:defRPr sz="3600">
                <a:solidFill>
                  <a:srgbClr val="4650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7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4" name="Google Shape;54;p77"/>
          <p:cNvSpPr txBox="1">
            <a:spLocks noGrp="1"/>
          </p:cNvSpPr>
          <p:nvPr>
            <p:ph type="body" idx="1"/>
          </p:nvPr>
        </p:nvSpPr>
        <p:spPr>
          <a:xfrm>
            <a:off x="457200" y="2571137"/>
            <a:ext cx="3168502" cy="90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EC8"/>
              </a:buClr>
              <a:buSzPts val="8200"/>
              <a:buNone/>
              <a:defRPr sz="8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7"/>
          <p:cNvSpPr txBox="1">
            <a:spLocks noGrp="1"/>
          </p:cNvSpPr>
          <p:nvPr>
            <p:ph type="body" idx="2"/>
          </p:nvPr>
        </p:nvSpPr>
        <p:spPr>
          <a:xfrm>
            <a:off x="471946" y="3750649"/>
            <a:ext cx="3153756" cy="90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2000"/>
              <a:buNone/>
              <a:defRPr sz="20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7"/>
          <p:cNvSpPr txBox="1">
            <a:spLocks noGrp="1"/>
          </p:cNvSpPr>
          <p:nvPr>
            <p:ph type="body" idx="3"/>
          </p:nvPr>
        </p:nvSpPr>
        <p:spPr>
          <a:xfrm>
            <a:off x="4239245" y="2571137"/>
            <a:ext cx="3168502" cy="90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EC8"/>
              </a:buClr>
              <a:buSzPts val="8200"/>
              <a:buNone/>
              <a:defRPr sz="8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7"/>
          <p:cNvSpPr txBox="1">
            <a:spLocks noGrp="1"/>
          </p:cNvSpPr>
          <p:nvPr>
            <p:ph type="body" idx="4"/>
          </p:nvPr>
        </p:nvSpPr>
        <p:spPr>
          <a:xfrm>
            <a:off x="4253991" y="3750649"/>
            <a:ext cx="3153756" cy="90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2000"/>
              <a:buNone/>
              <a:defRPr sz="20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7"/>
          <p:cNvSpPr txBox="1">
            <a:spLocks noGrp="1"/>
          </p:cNvSpPr>
          <p:nvPr>
            <p:ph type="body" idx="5"/>
          </p:nvPr>
        </p:nvSpPr>
        <p:spPr>
          <a:xfrm>
            <a:off x="8006545" y="2571137"/>
            <a:ext cx="3168502" cy="90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EC8"/>
              </a:buClr>
              <a:buSzPts val="8200"/>
              <a:buNone/>
              <a:defRPr sz="8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7"/>
          <p:cNvSpPr txBox="1">
            <a:spLocks noGrp="1"/>
          </p:cNvSpPr>
          <p:nvPr>
            <p:ph type="body" idx="6"/>
          </p:nvPr>
        </p:nvSpPr>
        <p:spPr>
          <a:xfrm>
            <a:off x="8021291" y="3750649"/>
            <a:ext cx="3153756" cy="90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2000"/>
              <a:buNone/>
              <a:defRPr sz="20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77"/>
          <p:cNvSpPr txBox="1">
            <a:spLocks noGrp="1"/>
          </p:cNvSpPr>
          <p:nvPr>
            <p:ph type="body" idx="7"/>
          </p:nvPr>
        </p:nvSpPr>
        <p:spPr>
          <a:xfrm>
            <a:off x="457200" y="1136657"/>
            <a:ext cx="10414000" cy="71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505A"/>
              </a:buClr>
              <a:buSzPts val="2000"/>
              <a:buNone/>
              <a:defRPr sz="20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1625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текст + рисунок (проекты)">
  <p:cSld name="Текст + текст + рисунок (проекты)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8"/>
          <p:cNvSpPr txBox="1">
            <a:spLocks noGrp="1"/>
          </p:cNvSpPr>
          <p:nvPr>
            <p:ph type="body" idx="1"/>
          </p:nvPr>
        </p:nvSpPr>
        <p:spPr>
          <a:xfrm>
            <a:off x="1200149" y="4060327"/>
            <a:ext cx="9972675" cy="39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EC8"/>
              </a:buClr>
              <a:buSzPts val="1800"/>
              <a:buNone/>
              <a:defRPr sz="18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78"/>
          <p:cNvSpPr txBox="1">
            <a:spLocks noGrp="1"/>
          </p:cNvSpPr>
          <p:nvPr>
            <p:ph type="body" idx="2"/>
          </p:nvPr>
        </p:nvSpPr>
        <p:spPr>
          <a:xfrm>
            <a:off x="1200149" y="4567166"/>
            <a:ext cx="9972675" cy="28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505A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78"/>
          <p:cNvSpPr txBox="1">
            <a:spLocks noGrp="1"/>
          </p:cNvSpPr>
          <p:nvPr>
            <p:ph type="body" idx="3"/>
          </p:nvPr>
        </p:nvSpPr>
        <p:spPr>
          <a:xfrm>
            <a:off x="1200149" y="4933424"/>
            <a:ext cx="9972675" cy="146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78"/>
          <p:cNvSpPr txBox="1">
            <a:spLocks noGrp="1"/>
          </p:cNvSpPr>
          <p:nvPr>
            <p:ph type="body" idx="4"/>
          </p:nvPr>
        </p:nvSpPr>
        <p:spPr>
          <a:xfrm>
            <a:off x="1200149" y="1400456"/>
            <a:ext cx="9972675" cy="39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EC8"/>
              </a:buClr>
              <a:buSzPts val="1800"/>
              <a:buNone/>
              <a:defRPr sz="18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78"/>
          <p:cNvSpPr txBox="1">
            <a:spLocks noGrp="1"/>
          </p:cNvSpPr>
          <p:nvPr>
            <p:ph type="body" idx="5"/>
          </p:nvPr>
        </p:nvSpPr>
        <p:spPr>
          <a:xfrm>
            <a:off x="1200149" y="1907295"/>
            <a:ext cx="9972675" cy="28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505A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78"/>
          <p:cNvSpPr txBox="1">
            <a:spLocks noGrp="1"/>
          </p:cNvSpPr>
          <p:nvPr>
            <p:ph type="body" idx="6"/>
          </p:nvPr>
        </p:nvSpPr>
        <p:spPr>
          <a:xfrm>
            <a:off x="1200149" y="2273553"/>
            <a:ext cx="9972675" cy="146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78"/>
          <p:cNvSpPr>
            <a:spLocks noGrp="1"/>
          </p:cNvSpPr>
          <p:nvPr>
            <p:ph type="pic" idx="7"/>
          </p:nvPr>
        </p:nvSpPr>
        <p:spPr>
          <a:xfrm>
            <a:off x="457200" y="1401110"/>
            <a:ext cx="673510" cy="3905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78"/>
          <p:cNvSpPr>
            <a:spLocks noGrp="1"/>
          </p:cNvSpPr>
          <p:nvPr>
            <p:ph type="pic" idx="8"/>
          </p:nvPr>
        </p:nvSpPr>
        <p:spPr>
          <a:xfrm>
            <a:off x="457200" y="4039401"/>
            <a:ext cx="673510" cy="3905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8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505A"/>
              </a:buClr>
              <a:buSzPts val="3600"/>
              <a:buFont typeface="Arial"/>
              <a:buNone/>
              <a:defRPr sz="3600">
                <a:solidFill>
                  <a:srgbClr val="4650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8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42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 +текст + изображение">
  <p:cSld name="Подзаголовок +текст + изображение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9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505A"/>
              </a:buClr>
              <a:buSzPts val="3600"/>
              <a:buFont typeface="Arial"/>
              <a:buNone/>
              <a:defRPr sz="3600">
                <a:solidFill>
                  <a:srgbClr val="4650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9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7" name="Google Shape;77;p79"/>
          <p:cNvSpPr txBox="1">
            <a:spLocks noGrp="1"/>
          </p:cNvSpPr>
          <p:nvPr>
            <p:ph type="body" idx="1"/>
          </p:nvPr>
        </p:nvSpPr>
        <p:spPr>
          <a:xfrm>
            <a:off x="457200" y="997529"/>
            <a:ext cx="10413348" cy="56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505A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79"/>
          <p:cNvSpPr txBox="1">
            <a:spLocks noGrp="1"/>
          </p:cNvSpPr>
          <p:nvPr>
            <p:ph type="body" idx="2"/>
          </p:nvPr>
        </p:nvSpPr>
        <p:spPr>
          <a:xfrm>
            <a:off x="8178801" y="2022764"/>
            <a:ext cx="2996246" cy="437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79"/>
          <p:cNvSpPr txBox="1">
            <a:spLocks noGrp="1"/>
          </p:cNvSpPr>
          <p:nvPr>
            <p:ph type="body" idx="3"/>
          </p:nvPr>
        </p:nvSpPr>
        <p:spPr>
          <a:xfrm>
            <a:off x="457200" y="2032001"/>
            <a:ext cx="7413625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499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текст">
  <p:cSld name="Текст + текст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0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505A"/>
              </a:buClr>
              <a:buSzPts val="3600"/>
              <a:buFont typeface="Arial"/>
              <a:buNone/>
              <a:defRPr sz="3600">
                <a:solidFill>
                  <a:srgbClr val="4650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0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4" name="Google Shape;84;p80"/>
          <p:cNvSpPr txBox="1">
            <a:spLocks noGrp="1"/>
          </p:cNvSpPr>
          <p:nvPr>
            <p:ph type="body" idx="1"/>
          </p:nvPr>
        </p:nvSpPr>
        <p:spPr>
          <a:xfrm>
            <a:off x="457200" y="2032001"/>
            <a:ext cx="10717847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80"/>
          <p:cNvSpPr txBox="1">
            <a:spLocks noGrp="1"/>
          </p:cNvSpPr>
          <p:nvPr>
            <p:ph type="body" idx="2"/>
          </p:nvPr>
        </p:nvSpPr>
        <p:spPr>
          <a:xfrm>
            <a:off x="457200" y="1136657"/>
            <a:ext cx="10414000" cy="71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505A"/>
              </a:buClr>
              <a:buSzPts val="2000"/>
              <a:buNone/>
              <a:defRPr sz="20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720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изображение">
  <p:cSld name="Текст + изображение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1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505A"/>
              </a:buClr>
              <a:buSzPts val="3600"/>
              <a:buFont typeface="Arial"/>
              <a:buNone/>
              <a:defRPr sz="3600">
                <a:solidFill>
                  <a:srgbClr val="4650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8" name="Google Shape;88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81"/>
          <p:cNvSpPr txBox="1">
            <a:spLocks noGrp="1"/>
          </p:cNvSpPr>
          <p:nvPr>
            <p:ph type="body" idx="1"/>
          </p:nvPr>
        </p:nvSpPr>
        <p:spPr>
          <a:xfrm>
            <a:off x="8178801" y="1348752"/>
            <a:ext cx="2996246" cy="505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81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1" name="Google Shape;91;p81"/>
          <p:cNvSpPr txBox="1">
            <a:spLocks noGrp="1"/>
          </p:cNvSpPr>
          <p:nvPr>
            <p:ph type="body" idx="2"/>
          </p:nvPr>
        </p:nvSpPr>
        <p:spPr>
          <a:xfrm>
            <a:off x="457200" y="1348752"/>
            <a:ext cx="7413625" cy="505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377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екст + текст">
  <p:cSld name="1_Текст + текст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3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505A"/>
              </a:buClr>
              <a:buSzPts val="3600"/>
              <a:buFont typeface="Arial"/>
              <a:buNone/>
              <a:defRPr sz="3600">
                <a:solidFill>
                  <a:srgbClr val="4650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83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0" name="Google Shape;100;p83"/>
          <p:cNvSpPr txBox="1">
            <a:spLocks noGrp="1"/>
          </p:cNvSpPr>
          <p:nvPr>
            <p:ph type="body" idx="1"/>
          </p:nvPr>
        </p:nvSpPr>
        <p:spPr>
          <a:xfrm>
            <a:off x="457200" y="2032001"/>
            <a:ext cx="10717847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83"/>
          <p:cNvSpPr txBox="1">
            <a:spLocks noGrp="1"/>
          </p:cNvSpPr>
          <p:nvPr>
            <p:ph type="body" idx="2"/>
          </p:nvPr>
        </p:nvSpPr>
        <p:spPr>
          <a:xfrm>
            <a:off x="457200" y="1136657"/>
            <a:ext cx="10414000" cy="71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505A"/>
              </a:buClr>
              <a:buSzPts val="2000"/>
              <a:buNone/>
              <a:defRPr sz="20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716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овый слайд">
  <p:cSld name="Текстовый слайд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84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505A"/>
              </a:buClr>
              <a:buSzPts val="3600"/>
              <a:buFont typeface="Arial"/>
              <a:buNone/>
              <a:defRPr sz="3600">
                <a:solidFill>
                  <a:srgbClr val="4650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84"/>
          <p:cNvSpPr txBox="1">
            <a:spLocks noGrp="1"/>
          </p:cNvSpPr>
          <p:nvPr>
            <p:ph type="sldNum" idx="12"/>
          </p:nvPr>
        </p:nvSpPr>
        <p:spPr>
          <a:xfrm>
            <a:off x="8991600" y="6400800"/>
            <a:ext cx="2743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6" name="Google Shape;106;p84"/>
          <p:cNvSpPr txBox="1">
            <a:spLocks noGrp="1"/>
          </p:cNvSpPr>
          <p:nvPr>
            <p:ph type="body" idx="1"/>
          </p:nvPr>
        </p:nvSpPr>
        <p:spPr>
          <a:xfrm>
            <a:off x="457200" y="1348752"/>
            <a:ext cx="10717847" cy="505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7506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мал. + текст">
  <p:cSld name="Текст мал. + текст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5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505A"/>
              </a:buClr>
              <a:buSzPts val="3600"/>
              <a:buFont typeface="Arial"/>
              <a:buNone/>
              <a:defRPr sz="3600">
                <a:solidFill>
                  <a:srgbClr val="4650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85"/>
          <p:cNvSpPr txBox="1">
            <a:spLocks noGrp="1"/>
          </p:cNvSpPr>
          <p:nvPr>
            <p:ph type="sldNum" idx="12"/>
          </p:nvPr>
        </p:nvSpPr>
        <p:spPr>
          <a:xfrm>
            <a:off x="8991600" y="6400800"/>
            <a:ext cx="27432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1" name="Google Shape;111;p85"/>
          <p:cNvSpPr txBox="1">
            <a:spLocks noGrp="1"/>
          </p:cNvSpPr>
          <p:nvPr>
            <p:ph type="body" idx="1"/>
          </p:nvPr>
        </p:nvSpPr>
        <p:spPr>
          <a:xfrm>
            <a:off x="457200" y="2032001"/>
            <a:ext cx="10717847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85"/>
          <p:cNvSpPr txBox="1">
            <a:spLocks noGrp="1"/>
          </p:cNvSpPr>
          <p:nvPr>
            <p:ph type="body" idx="2"/>
          </p:nvPr>
        </p:nvSpPr>
        <p:spPr>
          <a:xfrm>
            <a:off x="457200" y="1136657"/>
            <a:ext cx="10414000" cy="71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6505A"/>
              </a:buClr>
              <a:buSzPts val="2000"/>
              <a:buNone/>
              <a:defRPr sz="20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573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в две строки + Подзаголовок + текст">
  <p:cSld name="Заголовок в две строки + Подзаголовок + текс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4"/>
          <p:cNvSpPr txBox="1">
            <a:spLocks noGrp="1"/>
          </p:cNvSpPr>
          <p:nvPr>
            <p:ph type="title"/>
          </p:nvPr>
        </p:nvSpPr>
        <p:spPr>
          <a:xfrm>
            <a:off x="457200" y="457201"/>
            <a:ext cx="10413348" cy="100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4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1"/>
          </p:nvPr>
        </p:nvSpPr>
        <p:spPr>
          <a:xfrm>
            <a:off x="457200" y="2032001"/>
            <a:ext cx="10717847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4"/>
          <p:cNvSpPr txBox="1">
            <a:spLocks noGrp="1"/>
          </p:cNvSpPr>
          <p:nvPr>
            <p:ph type="body" idx="2"/>
          </p:nvPr>
        </p:nvSpPr>
        <p:spPr>
          <a:xfrm>
            <a:off x="457200" y="1542472"/>
            <a:ext cx="10413348" cy="487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680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дзаголовок + текст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AAAAAASg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ACAADfQgAABAYAABAAAAAmAAAACAAAADWg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457200"/>
            <a:ext cx="10413365" cy="520700"/>
          </a:xfrm>
        </p:spPr>
        <p:txBody>
          <a:bodyPr vert="horz" wrap="square" lIns="0" tIns="0" rIns="0" bIns="46990" numCol="1" spcCol="215900" anchor="t">
            <a:prstTxWarp prst="textNoShape">
              <a:avLst/>
            </a:prstTxWarp>
          </a:bodyPr>
          <a:lstStyle>
            <a:lvl1pPr>
              <a:defRPr sz="36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Заголовок</a:t>
            </a:r>
          </a:p>
        </p:txBody>
      </p:sp>
      <p:pic>
        <p:nvPicPr>
          <p:cNvPr id="3" name="Picture 1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IAMAAC+RAAAYCcAABAAAAAmAAAACAAAAAGgAAAAAAAAMAAAABQAAAAAAAAAAAD//wAAAQAAAP//AAABAA=="/>
              </a:ext>
            </a:extLst>
          </p:cNvSpPr>
          <p:nvPr>
            <p:ph idx="13"/>
          </p:nvPr>
        </p:nvSpPr>
        <p:spPr>
          <a:xfrm>
            <a:off x="457200" y="2032000"/>
            <a:ext cx="10717530" cy="436880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1pPr>
            <a:lvl2pPr marL="53975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2pPr>
            <a:lvl3pPr marL="80518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ru-ru" sz="1400" cap="none">
                <a:latin typeface="TT Hoves" charset="0"/>
                <a:ea typeface="TT Hoves" charset="0"/>
                <a:cs typeface="TT Hoves" charset="0"/>
              </a:defRPr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lang="en-us"/>
            </a:pPr>
            <a:r>
              <a:rPr lang="ru-ru" cap="none"/>
              <a:t>Первый уровень текста</a:t>
            </a:r>
          </a:p>
          <a:p>
            <a:pPr lvl="1">
              <a:defRPr lang="en-us"/>
            </a:pPr>
            <a:r>
              <a:rPr lang="ru-ru" cap="none"/>
              <a:t>Второй уровень текста</a:t>
            </a:r>
          </a:p>
          <a:p>
            <a:pPr lvl="2">
              <a:defRPr lang="ru-ru"/>
            </a:pPr>
            <a:r>
              <a:t>Третий уровень текста</a:t>
            </a:r>
          </a:p>
        </p:txBody>
      </p:sp>
      <p:sp>
        <p:nvSpPr>
          <p:cNvPr id="5" name="Текст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CMGAADfQgAAmgkAABAAAAAmAAAACAAAAAGgAAAAAAAAMAAAABQAAAAAAAAAAAD//wAAAQAAAP//AAABAA=="/>
              </a:ext>
            </a:extLst>
          </p:cNvSpPr>
          <p:nvPr>
            <p:ph idx="14"/>
          </p:nvPr>
        </p:nvSpPr>
        <p:spPr>
          <a:xfrm>
            <a:off x="457200" y="997585"/>
            <a:ext cx="10413365" cy="56324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800" cap="none" noProof="1">
                <a:latin typeface="TT Hoves Medium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Подзаголовок</a:t>
            </a: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kAAAAEgAAACQAAAASAAAAAAAAAAB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kQAAGAnAAAwSAAAWSkAABAAAAAmAAAACAAAAL2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11174730" y="6400800"/>
            <a:ext cx="560070" cy="32067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 lvl="1">
              <a:defRPr noProof="1"/>
            </a:pPr>
            <a:fld id="{53A4147F-31BE-F1E2-F01C-C7B75A520692}" type="slidenum">
              <a:rPr lang="ru-ru" cap="none"/>
              <a:t>‹#›</a:t>
            </a:fld>
            <a:endParaRPr lang="ru-ru" cap="none"/>
          </a:p>
        </p:txBody>
      </p:sp>
    </p:spTree>
    <p:extLst>
      <p:ext uri="{BB962C8B-B14F-4D97-AF65-F5344CB8AC3E}">
        <p14:creationId xmlns:p14="http://schemas.microsoft.com/office/powerpoint/2010/main" val="3432540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текст">
  <p:cSld name="Текст + текст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6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6"/>
          <p:cNvSpPr txBox="1">
            <a:spLocks noGrp="1"/>
          </p:cNvSpPr>
          <p:nvPr>
            <p:ph type="body" idx="1"/>
          </p:nvPr>
        </p:nvSpPr>
        <p:spPr>
          <a:xfrm>
            <a:off x="457200" y="2032001"/>
            <a:ext cx="10717847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6"/>
          <p:cNvSpPr txBox="1">
            <a:spLocks noGrp="1"/>
          </p:cNvSpPr>
          <p:nvPr>
            <p:ph type="body" idx="2"/>
          </p:nvPr>
        </p:nvSpPr>
        <p:spPr>
          <a:xfrm>
            <a:off x="457200" y="1136657"/>
            <a:ext cx="10414000" cy="71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278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5047" y="457200"/>
            <a:ext cx="559753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5891700"/>
            <a:ext cx="2647950" cy="62475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6"/>
          <p:cNvSpPr txBox="1">
            <a:spLocks noGrp="1"/>
          </p:cNvSpPr>
          <p:nvPr>
            <p:ph type="body" idx="1"/>
          </p:nvPr>
        </p:nvSpPr>
        <p:spPr>
          <a:xfrm>
            <a:off x="6492875" y="3241964"/>
            <a:ext cx="5238750" cy="137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282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е колонки 14 кегль">
  <p:cSld name="Две колонки 14 кегль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7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7"/>
          <p:cNvSpPr txBox="1">
            <a:spLocks noGrp="1"/>
          </p:cNvSpPr>
          <p:nvPr>
            <p:ph type="body" idx="1"/>
          </p:nvPr>
        </p:nvSpPr>
        <p:spPr>
          <a:xfrm>
            <a:off x="457200" y="1348752"/>
            <a:ext cx="5165387" cy="505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87"/>
          <p:cNvSpPr txBox="1">
            <a:spLocks noGrp="1"/>
          </p:cNvSpPr>
          <p:nvPr>
            <p:ph type="body" idx="2"/>
          </p:nvPr>
        </p:nvSpPr>
        <p:spPr>
          <a:xfrm>
            <a:off x="6008706" y="1348752"/>
            <a:ext cx="5165387" cy="505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87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1780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колонки 14 кегль">
  <p:cSld name="Четыре колонки 14 кегль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8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88"/>
          <p:cNvSpPr txBox="1">
            <a:spLocks noGrp="1"/>
          </p:cNvSpPr>
          <p:nvPr>
            <p:ph type="body" idx="1"/>
          </p:nvPr>
        </p:nvSpPr>
        <p:spPr>
          <a:xfrm>
            <a:off x="457200" y="1348753"/>
            <a:ext cx="5165387" cy="241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88"/>
          <p:cNvSpPr txBox="1">
            <a:spLocks noGrp="1"/>
          </p:cNvSpPr>
          <p:nvPr>
            <p:ph type="body" idx="2"/>
          </p:nvPr>
        </p:nvSpPr>
        <p:spPr>
          <a:xfrm>
            <a:off x="6008706" y="1348752"/>
            <a:ext cx="5165387" cy="241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88"/>
          <p:cNvSpPr txBox="1">
            <a:spLocks noGrp="1"/>
          </p:cNvSpPr>
          <p:nvPr>
            <p:ph type="body" idx="3"/>
          </p:nvPr>
        </p:nvSpPr>
        <p:spPr>
          <a:xfrm>
            <a:off x="457200" y="3962760"/>
            <a:ext cx="5165387" cy="241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88"/>
          <p:cNvSpPr txBox="1">
            <a:spLocks noGrp="1"/>
          </p:cNvSpPr>
          <p:nvPr>
            <p:ph type="body" idx="4"/>
          </p:nvPr>
        </p:nvSpPr>
        <p:spPr>
          <a:xfrm>
            <a:off x="6008706" y="3962759"/>
            <a:ext cx="5165387" cy="241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88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346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устой слайд с заголовком">
  <p:cSld name="1_Пустой слайд с заголовк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9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89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4049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яющий слайд + текст">
  <p:cSld name="Разделяющий слайд + текст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p90"/>
          <p:cNvCxnSpPr/>
          <p:nvPr/>
        </p:nvCxnSpPr>
        <p:spPr>
          <a:xfrm>
            <a:off x="457199" y="4299163"/>
            <a:ext cx="4606637" cy="0"/>
          </a:xfrm>
          <a:prstGeom prst="straightConnector1">
            <a:avLst/>
          </a:prstGeom>
          <a:noFill/>
          <a:ln w="9525" cap="flat" cmpd="sng">
            <a:solidFill>
              <a:srgbClr val="00BEC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7" name="Google Shape;167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0"/>
          <p:cNvSpPr txBox="1">
            <a:spLocks noGrp="1"/>
          </p:cNvSpPr>
          <p:nvPr>
            <p:ph type="body" idx="1"/>
          </p:nvPr>
        </p:nvSpPr>
        <p:spPr>
          <a:xfrm>
            <a:off x="457200" y="2124075"/>
            <a:ext cx="10426700" cy="190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90"/>
          <p:cNvSpPr txBox="1">
            <a:spLocks noGrp="1"/>
          </p:cNvSpPr>
          <p:nvPr>
            <p:ph type="body" idx="2"/>
          </p:nvPr>
        </p:nvSpPr>
        <p:spPr>
          <a:xfrm>
            <a:off x="457200" y="4408488"/>
            <a:ext cx="104267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EC8"/>
              </a:buClr>
              <a:buSzPts val="2400"/>
              <a:buNone/>
              <a:defRPr sz="24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Char char="▪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187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три колонки">
  <p:cSld name="Текст + три колонки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1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91"/>
          <p:cNvSpPr txBox="1">
            <a:spLocks noGrp="1"/>
          </p:cNvSpPr>
          <p:nvPr>
            <p:ph type="body" idx="1"/>
          </p:nvPr>
        </p:nvSpPr>
        <p:spPr>
          <a:xfrm>
            <a:off x="457200" y="2571137"/>
            <a:ext cx="3168502" cy="90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EC8"/>
              </a:buClr>
              <a:buSzPts val="8200"/>
              <a:buNone/>
              <a:defRPr sz="8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91"/>
          <p:cNvSpPr txBox="1">
            <a:spLocks noGrp="1"/>
          </p:cNvSpPr>
          <p:nvPr>
            <p:ph type="body" idx="2"/>
          </p:nvPr>
        </p:nvSpPr>
        <p:spPr>
          <a:xfrm>
            <a:off x="471946" y="3750649"/>
            <a:ext cx="3153756" cy="90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2000"/>
              <a:buNone/>
              <a:defRPr sz="20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91"/>
          <p:cNvSpPr txBox="1">
            <a:spLocks noGrp="1"/>
          </p:cNvSpPr>
          <p:nvPr>
            <p:ph type="body" idx="3"/>
          </p:nvPr>
        </p:nvSpPr>
        <p:spPr>
          <a:xfrm>
            <a:off x="4239245" y="2571137"/>
            <a:ext cx="3168502" cy="90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EC8"/>
              </a:buClr>
              <a:buSzPts val="8200"/>
              <a:buNone/>
              <a:defRPr sz="8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91"/>
          <p:cNvSpPr txBox="1">
            <a:spLocks noGrp="1"/>
          </p:cNvSpPr>
          <p:nvPr>
            <p:ph type="body" idx="4"/>
          </p:nvPr>
        </p:nvSpPr>
        <p:spPr>
          <a:xfrm>
            <a:off x="4253991" y="3750649"/>
            <a:ext cx="3153756" cy="90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2000"/>
              <a:buNone/>
              <a:defRPr sz="20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91"/>
          <p:cNvSpPr txBox="1">
            <a:spLocks noGrp="1"/>
          </p:cNvSpPr>
          <p:nvPr>
            <p:ph type="body" idx="5"/>
          </p:nvPr>
        </p:nvSpPr>
        <p:spPr>
          <a:xfrm>
            <a:off x="8006545" y="2571137"/>
            <a:ext cx="3168502" cy="90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EC8"/>
              </a:buClr>
              <a:buSzPts val="8200"/>
              <a:buNone/>
              <a:defRPr sz="82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91"/>
          <p:cNvSpPr txBox="1">
            <a:spLocks noGrp="1"/>
          </p:cNvSpPr>
          <p:nvPr>
            <p:ph type="body" idx="6"/>
          </p:nvPr>
        </p:nvSpPr>
        <p:spPr>
          <a:xfrm>
            <a:off x="8021291" y="3750649"/>
            <a:ext cx="3153756" cy="90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C8"/>
              </a:buClr>
              <a:buSzPts val="2000"/>
              <a:buNone/>
              <a:defRPr sz="20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91"/>
          <p:cNvSpPr txBox="1">
            <a:spLocks noGrp="1"/>
          </p:cNvSpPr>
          <p:nvPr>
            <p:ph type="body" idx="7"/>
          </p:nvPr>
        </p:nvSpPr>
        <p:spPr>
          <a:xfrm>
            <a:off x="457200" y="1136657"/>
            <a:ext cx="10414000" cy="71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91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881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текст + рисунок (проекты)">
  <p:cSld name="Текст + текст + рисунок (проекты)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2"/>
          <p:cNvSpPr txBox="1">
            <a:spLocks noGrp="1"/>
          </p:cNvSpPr>
          <p:nvPr>
            <p:ph type="body" idx="1"/>
          </p:nvPr>
        </p:nvSpPr>
        <p:spPr>
          <a:xfrm>
            <a:off x="1200149" y="4060327"/>
            <a:ext cx="9972675" cy="39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EC8"/>
              </a:buClr>
              <a:buSzPts val="1800"/>
              <a:buNone/>
              <a:defRPr sz="18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92"/>
          <p:cNvSpPr txBox="1">
            <a:spLocks noGrp="1"/>
          </p:cNvSpPr>
          <p:nvPr>
            <p:ph type="body" idx="2"/>
          </p:nvPr>
        </p:nvSpPr>
        <p:spPr>
          <a:xfrm>
            <a:off x="1200149" y="4567166"/>
            <a:ext cx="9972675" cy="28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92"/>
          <p:cNvSpPr txBox="1">
            <a:spLocks noGrp="1"/>
          </p:cNvSpPr>
          <p:nvPr>
            <p:ph type="body" idx="3"/>
          </p:nvPr>
        </p:nvSpPr>
        <p:spPr>
          <a:xfrm>
            <a:off x="1200149" y="4933424"/>
            <a:ext cx="9972675" cy="146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92"/>
          <p:cNvSpPr txBox="1">
            <a:spLocks noGrp="1"/>
          </p:cNvSpPr>
          <p:nvPr>
            <p:ph type="body" idx="4"/>
          </p:nvPr>
        </p:nvSpPr>
        <p:spPr>
          <a:xfrm>
            <a:off x="1200149" y="1400456"/>
            <a:ext cx="9972675" cy="39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EC8"/>
              </a:buClr>
              <a:buSzPts val="1800"/>
              <a:buNone/>
              <a:defRPr sz="1800">
                <a:solidFill>
                  <a:srgbClr val="00BE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92"/>
          <p:cNvSpPr txBox="1">
            <a:spLocks noGrp="1"/>
          </p:cNvSpPr>
          <p:nvPr>
            <p:ph type="body" idx="5"/>
          </p:nvPr>
        </p:nvSpPr>
        <p:spPr>
          <a:xfrm>
            <a:off x="1200149" y="1907295"/>
            <a:ext cx="9972675" cy="28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92"/>
          <p:cNvSpPr txBox="1">
            <a:spLocks noGrp="1"/>
          </p:cNvSpPr>
          <p:nvPr>
            <p:ph type="body" idx="6"/>
          </p:nvPr>
        </p:nvSpPr>
        <p:spPr>
          <a:xfrm>
            <a:off x="1200149" y="2273553"/>
            <a:ext cx="9972675" cy="146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92"/>
          <p:cNvSpPr>
            <a:spLocks noGrp="1"/>
          </p:cNvSpPr>
          <p:nvPr>
            <p:ph type="pic" idx="7"/>
          </p:nvPr>
        </p:nvSpPr>
        <p:spPr>
          <a:xfrm>
            <a:off x="457200" y="1401110"/>
            <a:ext cx="673510" cy="390525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92"/>
          <p:cNvSpPr>
            <a:spLocks noGrp="1"/>
          </p:cNvSpPr>
          <p:nvPr>
            <p:ph type="pic" idx="8"/>
          </p:nvPr>
        </p:nvSpPr>
        <p:spPr>
          <a:xfrm>
            <a:off x="457200" y="4039401"/>
            <a:ext cx="673510" cy="3905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92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92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859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 +текст + изображение">
  <p:cSld name="Подзаголовок +текст + изображение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3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5" name="Google Shape;195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3"/>
          <p:cNvSpPr txBox="1">
            <a:spLocks noGrp="1"/>
          </p:cNvSpPr>
          <p:nvPr>
            <p:ph type="body" idx="1"/>
          </p:nvPr>
        </p:nvSpPr>
        <p:spPr>
          <a:xfrm>
            <a:off x="457200" y="997529"/>
            <a:ext cx="10413348" cy="56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93"/>
          <p:cNvSpPr txBox="1">
            <a:spLocks noGrp="1"/>
          </p:cNvSpPr>
          <p:nvPr>
            <p:ph type="body" idx="2"/>
          </p:nvPr>
        </p:nvSpPr>
        <p:spPr>
          <a:xfrm>
            <a:off x="8178801" y="2022764"/>
            <a:ext cx="2996246" cy="437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93"/>
          <p:cNvSpPr txBox="1">
            <a:spLocks noGrp="1"/>
          </p:cNvSpPr>
          <p:nvPr>
            <p:ph type="body" idx="3"/>
          </p:nvPr>
        </p:nvSpPr>
        <p:spPr>
          <a:xfrm>
            <a:off x="457200" y="2032001"/>
            <a:ext cx="7413625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93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272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изображение">
  <p:cSld name="Текст + изображение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4"/>
          <p:cNvSpPr txBox="1">
            <a:spLocks noGrp="1"/>
          </p:cNvSpPr>
          <p:nvPr>
            <p:ph type="title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2" name="Google Shape;202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5047" y="457201"/>
            <a:ext cx="559753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4"/>
          <p:cNvSpPr txBox="1">
            <a:spLocks noGrp="1"/>
          </p:cNvSpPr>
          <p:nvPr>
            <p:ph type="body" idx="1"/>
          </p:nvPr>
        </p:nvSpPr>
        <p:spPr>
          <a:xfrm>
            <a:off x="8178801" y="1348752"/>
            <a:ext cx="2996246" cy="505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defRPr sz="1400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94"/>
          <p:cNvSpPr txBox="1">
            <a:spLocks noGrp="1"/>
          </p:cNvSpPr>
          <p:nvPr>
            <p:ph type="body" idx="2"/>
          </p:nvPr>
        </p:nvSpPr>
        <p:spPr>
          <a:xfrm>
            <a:off x="457200" y="1348752"/>
            <a:ext cx="7413625" cy="505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94"/>
          <p:cNvSpPr txBox="1">
            <a:spLocks noGrp="1"/>
          </p:cNvSpPr>
          <p:nvPr>
            <p:ph type="sldNum" idx="12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534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в две строки + Подзаголовок + текст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AAAAAASg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ACAADfQgAAAgkAABAAAAAmAAAACAAAADWg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457200"/>
            <a:ext cx="10413365" cy="1007110"/>
          </a:xfrm>
        </p:spPr>
        <p:txBody>
          <a:bodyPr vert="horz" wrap="square" lIns="0" tIns="0" rIns="0" bIns="46990" numCol="1" spcCol="215900" anchor="t">
            <a:prstTxWarp prst="textNoShape">
              <a:avLst/>
            </a:prstTxWarp>
          </a:bodyPr>
          <a:lstStyle>
            <a:lvl1pPr>
              <a:defRPr sz="36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Заголовок</a:t>
            </a:r>
            <a:br/>
            <a:r>
              <a:rPr lang="ru-ru" cap="none"/>
              <a:t>в две строки</a:t>
            </a:r>
          </a:p>
        </p:txBody>
      </p:sp>
      <p:pic>
        <p:nvPicPr>
          <p:cNvPr id="3" name="Picture 1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CgAK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Номер слайда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kAAAAEgAAACQAAAASAAAAAAAAAAB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kQAAGAnAAAwSAAAWSkAABAAAAAmAAAACAAAAL2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11174730" y="6400800"/>
            <a:ext cx="560070" cy="32067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 lvl="1">
              <a:defRPr noProof="1"/>
            </a:pPr>
            <a:fld id="{30645FF4-BADD-31A9-93DC-4CFC11926519}" type="slidenum">
              <a:rPr lang="ru-ru" cap="none"/>
              <a:t>‹#›</a:t>
            </a:fld>
            <a:endParaRPr lang="ru-ru" cap="none"/>
          </a:p>
        </p:txBody>
      </p:sp>
      <p:sp>
        <p:nvSpPr>
          <p:cNvPr id="5" name="Text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IAMAAC+RAAAYCcAABAAAAAmAAAACAAAAAGgAAAAAAAAMAAAABQAAAAAAAAAAAD//wAAAQAAAP//AAABAA=="/>
              </a:ext>
            </a:extLst>
          </p:cNvSpPr>
          <p:nvPr>
            <p:ph idx="13"/>
          </p:nvPr>
        </p:nvSpPr>
        <p:spPr>
          <a:xfrm>
            <a:off x="457200" y="2032000"/>
            <a:ext cx="10717530" cy="436880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1pPr>
            <a:lvl2pPr marL="53975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2pPr>
            <a:lvl3pPr marL="80518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ru-ru" sz="1400" cap="none">
                <a:latin typeface="TT Hoves" charset="0"/>
                <a:ea typeface="TT Hoves" charset="0"/>
                <a:cs typeface="TT Hoves" charset="0"/>
              </a:defRPr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lang="en-us"/>
            </a:pPr>
            <a:r>
              <a:rPr lang="ru-ru" cap="none"/>
              <a:t>Первый уровень текста</a:t>
            </a:r>
          </a:p>
          <a:p>
            <a:pPr lvl="1">
              <a:defRPr lang="en-us"/>
            </a:pPr>
            <a:r>
              <a:rPr lang="ru-ru" cap="none"/>
              <a:t>Второй уровень текста</a:t>
            </a:r>
          </a:p>
          <a:p>
            <a:pPr lvl="2">
              <a:defRPr lang="ru-ru"/>
            </a:pPr>
            <a:r>
              <a:t>Третий уровень текста</a:t>
            </a:r>
          </a:p>
        </p:txBody>
      </p:sp>
      <p:sp>
        <p:nvSpPr>
          <p:cNvPr id="6" name="Текст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0JAADfQgAAfQwAABAAAAAmAAAACAAAAAGgAAAAAAAAMAAAABQAAAAAAAAAAAD//wAAAQAAAP//AAABAA=="/>
              </a:ext>
            </a:extLst>
          </p:cNvSpPr>
          <p:nvPr>
            <p:ph idx="14"/>
          </p:nvPr>
        </p:nvSpPr>
        <p:spPr>
          <a:xfrm>
            <a:off x="457200" y="1542415"/>
            <a:ext cx="10413365" cy="48768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000" cap="none" noProof="1">
                <a:latin typeface="TT Hoves Medium" charset="0"/>
                <a:ea typeface="TT Hoves" charset="0"/>
                <a:cs typeface="TT Hoves" charset="0"/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65613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следний слайд">
  <p:cSld name="Последни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5047" y="457200"/>
            <a:ext cx="559753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0249" y="457200"/>
            <a:ext cx="823219" cy="62715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95"/>
          <p:cNvSpPr txBox="1">
            <a:spLocks noGrp="1"/>
          </p:cNvSpPr>
          <p:nvPr>
            <p:ph type="body" idx="1"/>
          </p:nvPr>
        </p:nvSpPr>
        <p:spPr>
          <a:xfrm>
            <a:off x="6492875" y="3224981"/>
            <a:ext cx="5238750" cy="139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653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>
            <a:extLst>
              <a:ext uri="{FF2B5EF4-FFF2-40B4-BE49-F238E27FC236}">
                <a16:creationId xmlns:a16="http://schemas.microsoft.com/office/drawing/2014/main" id="{ABB72A44-2E2F-4873-804C-71CDE8615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01A044-457D-43D3-BF48-7DB8936C3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684EA9B-E631-AAB6-5173-B3CEC9E4E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8752"/>
            <a:ext cx="10717847" cy="5052049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356A6C7-B805-45A5-8F1A-9844B1E3F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823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A82D-0571-2D4A-B5BA-ABD5F36A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rgbClr val="46505A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85016A-070A-42A4-BEB1-20812590C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C8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8EC2066-7422-4BB4-66A3-2F050DB86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32001"/>
            <a:ext cx="10717847" cy="4368800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solidFill>
                  <a:srgbClr val="46505A"/>
                </a:solidFill>
                <a:latin typeface="TT Hoves" panose="02000503030000020004" pitchFamily="2" charset="-52"/>
              </a:defRPr>
            </a:lvl1pPr>
            <a:lvl2pPr marL="717533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solidFill>
                  <a:srgbClr val="46505A"/>
                </a:solidFill>
                <a:latin typeface="TT Hoves" panose="02000503030000020004" pitchFamily="2" charset="-52"/>
              </a:defRPr>
            </a:lvl2pPr>
            <a:lvl3pPr marL="1165196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solidFill>
                  <a:srgbClr val="46505A"/>
                </a:solidFill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ED1E725D-FC4B-1AC9-5E65-CED7F72C23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36657"/>
            <a:ext cx="10414000" cy="7198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46505A"/>
                </a:solidFill>
                <a:latin typeface="TT Hoves Medium" panose="02000803030000020004" pitchFamily="2" charset="-52"/>
              </a:defRPr>
            </a:lvl1pPr>
          </a:lstStyle>
          <a:p>
            <a:pPr lvl="0"/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T Hoves Medium"/>
                <a:cs typeface="Arial"/>
                <a:sym typeface="Arial"/>
              </a:rPr>
              <a:t>текст (с маленькой буквы)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66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д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A82D-0571-2D4A-B5BA-ABD5F36A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rgbClr val="46505A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85016A-070A-42A4-BEB1-20812590C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C8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8EC2066-7422-4BB4-66A3-2F050DB86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32001"/>
            <a:ext cx="10717847" cy="4368800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60CFE9EE-606B-9094-0DFE-B61F26E4DE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997529"/>
            <a:ext cx="10413348" cy="56357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800">
                <a:latin typeface="TT Hoves Medium" panose="02000803030000020004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14267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A2BF96C-0DAF-402E-8BD2-9729DB4EFD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5047" y="457200"/>
            <a:ext cx="559753" cy="5207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883A975-1F47-458C-9815-CDD33F1127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5891700"/>
            <a:ext cx="2647950" cy="624753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E7B5F6C7-E523-4DB5-9034-43B3BC9CB0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75" y="3241964"/>
            <a:ext cx="5238750" cy="1376218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082925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>
            <a:extLst>
              <a:ext uri="{FF2B5EF4-FFF2-40B4-BE49-F238E27FC236}">
                <a16:creationId xmlns:a16="http://schemas.microsoft.com/office/drawing/2014/main" id="{ABB72A44-2E2F-4873-804C-71CDE8615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01A044-457D-43D3-BF48-7DB8936C3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rgbClr val="46505A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F6156-A524-4B14-B634-E030E364A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4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C8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684EA9B-E631-AAB6-5173-B3CEC9E4E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8752"/>
            <a:ext cx="10717847" cy="5052049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1142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е колонки 14 кег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F6C09D2-518B-4A94-AF23-6EDD1C628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rgbClr val="46505A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348920F-94B0-AA22-43A3-AF3E9D7C77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8752"/>
            <a:ext cx="5165387" cy="5052049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 defTabSz="8048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4FB7CFF-5390-4579-81AB-B63B17273F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8706" y="1348752"/>
            <a:ext cx="5165387" cy="5052048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F023AC35-1F48-7675-4FCA-3D74FF6F4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C8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913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колонки 14 кег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F6C09D2-518B-4A94-AF23-6EDD1C628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rgbClr val="46505A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348920F-94B0-AA22-43A3-AF3E9D7C77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8753"/>
            <a:ext cx="5165387" cy="2419683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4FB7CFF-5390-4579-81AB-B63B17273F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8706" y="1348752"/>
            <a:ext cx="5165387" cy="2419683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F023AC35-1F48-7675-4FCA-3D74FF6F4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4092" y="6400800"/>
            <a:ext cx="560707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C8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8283C95-E508-9C23-7BDB-397075DBC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962760"/>
            <a:ext cx="5165387" cy="2419683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b="0" i="0" kern="1200" dirty="0">
                <a:solidFill>
                  <a:srgbClr val="46505A"/>
                </a:solidFill>
                <a:latin typeface="TT Hoves" panose="02000503030000020004" pitchFamily="2" charset="-52"/>
                <a:ea typeface="+mn-ea"/>
                <a:cs typeface="+mn-cs"/>
              </a:defRPr>
            </a:lvl1pPr>
            <a:lvl2pPr marL="539750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b="0" i="0" kern="1200" dirty="0">
                <a:solidFill>
                  <a:srgbClr val="46505A"/>
                </a:solidFill>
                <a:latin typeface="TT Hoves" panose="02000503030000020004" pitchFamily="2" charset="-52"/>
                <a:ea typeface="+mn-ea"/>
                <a:cs typeface="+mn-cs"/>
              </a:defRPr>
            </a:lvl2pPr>
            <a:lvl3pPr marL="804863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b="0" i="0" kern="1200" dirty="0">
                <a:solidFill>
                  <a:srgbClr val="46505A"/>
                </a:solidFill>
                <a:latin typeface="TT Hoves" panose="02000503030000020004" pitchFamily="2" charset="-52"/>
                <a:ea typeface="+mn-ea"/>
                <a:cs typeface="+mn-cs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85CF249-42A7-DE4C-3F96-FEEA31EBC9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8706" y="3962759"/>
            <a:ext cx="5165387" cy="2419683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3752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117BE36-A35D-4A5E-A5FB-E821A29AB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rgbClr val="46505A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BA50FA0-BDA2-4749-AB8F-90AA3D80B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4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C8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1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яющий слайд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5100503-A0C2-4650-80C2-CCB280E39D3C}"/>
              </a:ext>
            </a:extLst>
          </p:cNvPr>
          <p:cNvCxnSpPr>
            <a:cxnSpLocks/>
          </p:cNvCxnSpPr>
          <p:nvPr userDrawn="1"/>
        </p:nvCxnSpPr>
        <p:spPr>
          <a:xfrm>
            <a:off x="457199" y="4299163"/>
            <a:ext cx="4606637" cy="0"/>
          </a:xfrm>
          <a:prstGeom prst="line">
            <a:avLst/>
          </a:prstGeom>
          <a:ln>
            <a:solidFill>
              <a:srgbClr val="00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19293666-1B7B-4240-9125-6D8EE25DE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7AAC2DF8-646B-4609-84AF-84797D449F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24075"/>
            <a:ext cx="10426700" cy="19034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0"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ТРИ </a:t>
            </a:r>
          </a:p>
          <a:p>
            <a:pPr lvl="0"/>
            <a:r>
              <a:rPr lang="ru-RU" dirty="0"/>
              <a:t>СТРОКИ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3AAD0A2D-9B52-4707-9D26-9DEDF2640E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8488"/>
            <a:ext cx="10426700" cy="6985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BEC8"/>
                </a:solidFill>
                <a:latin typeface="+mj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353331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AAAAAASg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ACAADfQgAABAYAABAAAAAmAAAACAAAADWg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457200"/>
            <a:ext cx="10413365" cy="520700"/>
          </a:xfrm>
        </p:spPr>
        <p:txBody>
          <a:bodyPr vert="horz" wrap="square" lIns="0" tIns="0" rIns="0" bIns="46990" numCol="1" spcCol="215900" anchor="t">
            <a:prstTxWarp prst="textNoShape">
              <a:avLst/>
            </a:prstTxWarp>
          </a:bodyPr>
          <a:lstStyle>
            <a:lvl1pPr>
              <a:defRPr sz="36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Заголовок</a:t>
            </a:r>
          </a:p>
        </p:txBody>
      </p:sp>
      <p:sp>
        <p:nvSpPr>
          <p:cNvPr id="4" name="Text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wIAAC+RAAAYCcAABAAAAAmAAAACAAAAAGgAAAAAAAAMAAAABQAAAAAAAAAAAD//wAAAQAAAP//AAABAA=="/>
              </a:ext>
            </a:extLst>
          </p:cNvSpPr>
          <p:nvPr>
            <p:ph idx="13"/>
          </p:nvPr>
        </p:nvSpPr>
        <p:spPr>
          <a:xfrm>
            <a:off x="457200" y="1348740"/>
            <a:ext cx="10717530" cy="505206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1pPr>
            <a:lvl2pPr marL="53975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2pPr>
            <a:lvl3pPr marL="80518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ru-ru" sz="1400" cap="none">
                <a:latin typeface="TT Hoves" charset="0"/>
                <a:ea typeface="TT Hoves" charset="0"/>
                <a:cs typeface="TT Hoves" charset="0"/>
              </a:defRPr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lang="en-us"/>
            </a:pPr>
            <a:r>
              <a:rPr lang="ru-ru" cap="none"/>
              <a:t>Первый уровень текста</a:t>
            </a:r>
          </a:p>
          <a:p>
            <a:pPr lvl="1">
              <a:defRPr lang="en-us"/>
            </a:pPr>
            <a:r>
              <a:rPr lang="ru-ru" cap="none"/>
              <a:t>Второй уровень текста</a:t>
            </a:r>
          </a:p>
          <a:p>
            <a:pPr lvl="2">
              <a:defRPr lang="ru-ru"/>
            </a:pPr>
            <a:r>
              <a:t>Третий уровень текста</a:t>
            </a:r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kAAAAEgAAACQAAAASAAAAAAAAAAB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kQAAGAnAAAwSAAAWSkAABAAAAAmAAAACAAAAL2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11174730" y="6400800"/>
            <a:ext cx="560070" cy="32067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 lvl="1">
              <a:defRPr noProof="1"/>
            </a:pPr>
            <a:fld id="{217FD2E0-AECC-2A24-82C7-58719C89740D}" type="slidenum">
              <a:rPr lang="ru-ru" cap="none"/>
              <a:t>‹#›</a:t>
            </a:fld>
            <a:endParaRPr lang="ru-ru" cap="none"/>
          </a:p>
        </p:txBody>
      </p:sp>
    </p:spTree>
    <p:extLst>
      <p:ext uri="{BB962C8B-B14F-4D97-AF65-F5344CB8AC3E}">
        <p14:creationId xmlns:p14="http://schemas.microsoft.com/office/powerpoint/2010/main" val="611501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+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D691B3E-D58F-404F-9CBC-77745BC37F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rgbClr val="46505A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5317139D-3A0D-4EA2-B05E-F316355C1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C8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36C13B59-710D-4E0A-81A2-B27D399387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571137"/>
            <a:ext cx="3168502" cy="902110"/>
          </a:xfrm>
        </p:spPr>
        <p:txBody>
          <a:bodyPr>
            <a:noAutofit/>
          </a:bodyPr>
          <a:lstStyle>
            <a:lvl1pPr>
              <a:defRPr sz="8200">
                <a:solidFill>
                  <a:srgbClr val="00BEC8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2500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55E836B-25A5-4839-B8BD-C180B99EA4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1946" y="3750649"/>
            <a:ext cx="3153756" cy="90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rgbClr val="00BEC8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 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0EA9ABD7-3C9B-425B-8213-0B4323B748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39245" y="2571137"/>
            <a:ext cx="3168502" cy="902110"/>
          </a:xfrm>
        </p:spPr>
        <p:txBody>
          <a:bodyPr>
            <a:noAutofit/>
          </a:bodyPr>
          <a:lstStyle>
            <a:lvl1pPr>
              <a:defRPr sz="8200">
                <a:solidFill>
                  <a:srgbClr val="00BEC8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2500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7E47BCAE-6985-4AF8-B591-622FCF3E52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53991" y="3750649"/>
            <a:ext cx="3153756" cy="90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rgbClr val="00BEC8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 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FDD25739-B639-43BD-8157-CBA2B0451E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6545" y="2571137"/>
            <a:ext cx="3168502" cy="902110"/>
          </a:xfrm>
        </p:spPr>
        <p:txBody>
          <a:bodyPr>
            <a:noAutofit/>
          </a:bodyPr>
          <a:lstStyle>
            <a:lvl1pPr>
              <a:defRPr sz="8200">
                <a:solidFill>
                  <a:srgbClr val="00BEC8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2500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A077C56C-E50B-4313-B3E7-FFF69B8E60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1291" y="3750649"/>
            <a:ext cx="3153756" cy="90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rgbClr val="00BEC8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 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06D710DD-E55C-00DD-2763-47C0486550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36657"/>
            <a:ext cx="10414000" cy="7198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46505A"/>
                </a:solidFill>
                <a:latin typeface="TT Hoves Medium" panose="02000803030000020004" pitchFamily="2" charset="-52"/>
              </a:defRPr>
            </a:lvl1pPr>
          </a:lstStyle>
          <a:p>
            <a:pPr lvl="0"/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T Hoves Medium"/>
                <a:cs typeface="Arial"/>
                <a:sym typeface="Arial"/>
              </a:rPr>
              <a:t>текст (с маленькой буквы)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486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+ текст + рисунок (проект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77AF4F6-D35D-4F80-97E7-F3E2D7FA9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0149" y="4060327"/>
            <a:ext cx="9972675" cy="3917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00BEC8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проекта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68ABD110-C987-4213-BCC4-D3B8E6D372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149" y="4567166"/>
            <a:ext cx="9972675" cy="28560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/>
              <a:t>Описание проекта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FAC5B50A-F31E-4F21-B847-870EC74F8A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149" y="4933424"/>
            <a:ext cx="9972675" cy="1467375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rgbClr val="00BEC8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8A2000DE-7AE2-47B8-A49A-4386AB683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49" y="1400456"/>
            <a:ext cx="9972675" cy="3917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00BEC8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проекта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56167156-B1E4-4DDF-A5EE-023DAC7FE1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0149" y="1907295"/>
            <a:ext cx="9972675" cy="28560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/>
              <a:t>Описание проекта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id="{D50DFC29-4987-460F-8918-2292CB994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0149" y="2273553"/>
            <a:ext cx="9972675" cy="1467375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rgbClr val="00BEC8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EADA90A7-FE14-4195-B512-BAA2186AF5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" y="1401110"/>
            <a:ext cx="673510" cy="3905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32" name="Рисунок 30">
            <a:extLst>
              <a:ext uri="{FF2B5EF4-FFF2-40B4-BE49-F238E27FC236}">
                <a16:creationId xmlns:a16="http://schemas.microsoft.com/office/drawing/2014/main" id="{8D725CC6-9F56-4733-BDE2-80404455C8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4039401"/>
            <a:ext cx="673510" cy="3905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DBBF30-45F9-4C8F-B58B-B6B5EDA1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rgbClr val="46505A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19DE4727-A01C-4D2A-9442-315677DC3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C8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488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+текст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A82D-0571-2D4A-B5BA-ABD5F36A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rgbClr val="46505A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85016A-070A-42A4-BEB1-20812590C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C8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60CFE9EE-606B-9094-0DFE-B61F26E4DE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997529"/>
            <a:ext cx="10413348" cy="56357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800">
                <a:latin typeface="TT Hoves Medium" panose="02000803030000020004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5188EC05-D2D7-756A-AFE7-D724B43949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8801" y="2022764"/>
            <a:ext cx="2996246" cy="4378036"/>
          </a:xfrm>
        </p:spPr>
        <p:txBody>
          <a:bodyPr>
            <a:noAutofit/>
          </a:bodyPr>
          <a:lstStyle>
            <a:lvl1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1pPr>
            <a:lvl2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2pPr>
            <a:lvl3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3pPr>
            <a:lvl4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A6C6556-175C-D7FC-73F0-D5CF95C4F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32001"/>
            <a:ext cx="7413625" cy="4368800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solidFill>
                  <a:srgbClr val="46505A"/>
                </a:solidFill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solidFill>
                  <a:srgbClr val="46505A"/>
                </a:solidFill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solidFill>
                  <a:srgbClr val="46505A"/>
                </a:solidFill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9788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A82D-0571-2D4A-B5BA-ABD5F36A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rgbClr val="46505A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85016A-070A-42A4-BEB1-20812590C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C8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8EC2066-7422-4BB4-66A3-2F050DB86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32001"/>
            <a:ext cx="10717847" cy="4368800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solidFill>
                  <a:srgbClr val="46505A"/>
                </a:solidFill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solidFill>
                  <a:srgbClr val="46505A"/>
                </a:solidFill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solidFill>
                  <a:srgbClr val="46505A"/>
                </a:solidFill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ED1E725D-FC4B-1AC9-5E65-CED7F72C23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36657"/>
            <a:ext cx="10414000" cy="7198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46505A"/>
                </a:solidFill>
                <a:latin typeface="TT Hoves Medium" panose="02000803030000020004" pitchFamily="2" charset="-52"/>
              </a:defRPr>
            </a:lvl1pPr>
          </a:lstStyle>
          <a:p>
            <a:pPr lvl="0"/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T Hoves Medium"/>
                <a:cs typeface="Arial"/>
                <a:sym typeface="Arial"/>
              </a:rPr>
              <a:t>текст (с маленькой буквы)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841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A82D-0571-2D4A-B5BA-ABD5F36A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rgbClr val="46505A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15" name="Текст 11">
            <a:extLst>
              <a:ext uri="{FF2B5EF4-FFF2-40B4-BE49-F238E27FC236}">
                <a16:creationId xmlns:a16="http://schemas.microsoft.com/office/drawing/2014/main" id="{25CBE2C8-5DB9-4BBF-BD3D-4227CBCA4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8801" y="1348752"/>
            <a:ext cx="2996246" cy="5052048"/>
          </a:xfrm>
        </p:spPr>
        <p:txBody>
          <a:bodyPr>
            <a:noAutofit/>
          </a:bodyPr>
          <a:lstStyle>
            <a:lvl1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1pPr>
            <a:lvl2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2pPr>
            <a:lvl3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3pPr>
            <a:lvl4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85016A-070A-42A4-BEB1-20812590C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C8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D04F57A-0711-E997-3468-C009D070E3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8752"/>
            <a:ext cx="7413625" cy="5052049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2042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следни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A2BF96C-0DAF-402E-8BD2-9729DB4EFD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5047" y="457200"/>
            <a:ext cx="559753" cy="520700"/>
          </a:xfrm>
          <a:prstGeom prst="rect">
            <a:avLst/>
          </a:prstGeom>
        </p:spPr>
      </p:pic>
      <p:pic>
        <p:nvPicPr>
          <p:cNvPr id="6" name="Google Shape;217;p12">
            <a:extLst>
              <a:ext uri="{FF2B5EF4-FFF2-40B4-BE49-F238E27FC236}">
                <a16:creationId xmlns:a16="http://schemas.microsoft.com/office/drawing/2014/main" id="{D4511114-5DC4-40CE-BBB4-1947C088F36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000249" y="457200"/>
            <a:ext cx="823219" cy="627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10">
            <a:extLst>
              <a:ext uri="{FF2B5EF4-FFF2-40B4-BE49-F238E27FC236}">
                <a16:creationId xmlns:a16="http://schemas.microsoft.com/office/drawing/2014/main" id="{7DBFF841-3FB8-4BD2-9C2F-DDDAC999E8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75" y="3224981"/>
            <a:ext cx="5238750" cy="1393201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15816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A2BF96C-0DAF-402E-8BD2-9729DB4EFD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5047" y="457200"/>
            <a:ext cx="559753" cy="5207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883A975-1F47-458C-9815-CDD33F1127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1" y="5891700"/>
            <a:ext cx="2647950" cy="624753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E7B5F6C7-E523-4DB5-9034-43B3BC9CB0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75" y="3241964"/>
            <a:ext cx="5238750" cy="1376218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76216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+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A82D-0571-2D4A-B5BA-ABD5F36A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8EC2066-7422-4BB4-66A3-2F050DB86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32001"/>
            <a:ext cx="10717847" cy="4368800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60CFE9EE-606B-9094-0DFE-B61F26E4DE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997529"/>
            <a:ext cx="10413348" cy="56357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800">
                <a:latin typeface="TT Hoves Medium" panose="02000803030000020004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FAE13BCF-D2BB-4D8C-9E0E-263B21995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729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две строки + Подзаголовок +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A82D-0571-2D4A-B5BA-ABD5F36A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1"/>
            <a:ext cx="10413348" cy="1007339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</a:t>
            </a:r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85016A-070A-42A4-BEB1-20812590C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8EC2066-7422-4BB4-66A3-2F050DB86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32001"/>
            <a:ext cx="10717847" cy="4368800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60CFE9EE-606B-9094-0DFE-B61F26E4DE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542472"/>
            <a:ext cx="10413348" cy="487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000">
                <a:latin typeface="TT Hoves Medium" panose="02000803030000020004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951151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>
            <a:extLst>
              <a:ext uri="{FF2B5EF4-FFF2-40B4-BE49-F238E27FC236}">
                <a16:creationId xmlns:a16="http://schemas.microsoft.com/office/drawing/2014/main" id="{ABB72A44-2E2F-4873-804C-71CDE8615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01A044-457D-43D3-BF48-7DB8936C3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684EA9B-E631-AAB6-5173-B3CEC9E4E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8752"/>
            <a:ext cx="10717847" cy="5052049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356A6C7-B805-45A5-8F1A-9844B1E3F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94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Две колонки 14 кег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AAAAAASg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IXLkg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ACAADfQgAABAYAABAAAAAmAAAACAAAADWg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457200"/>
            <a:ext cx="10413365" cy="520700"/>
          </a:xfrm>
        </p:spPr>
        <p:txBody>
          <a:bodyPr vert="horz" wrap="square" lIns="0" tIns="0" rIns="0" bIns="46990" numCol="1" spcCol="215900" anchor="t">
            <a:prstTxWarp prst="textNoShape">
              <a:avLst/>
            </a:prstTxWarp>
          </a:bodyPr>
          <a:lstStyle>
            <a:lvl1pPr>
              <a:defRPr sz="36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Заголовок</a:t>
            </a:r>
          </a:p>
        </p:txBody>
      </p:sp>
      <p:sp>
        <p:nvSpPr>
          <p:cNvPr id="4" name="Text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wIAACWIgAAYCcAABAAAAAmAAAACAAAAAGgAAAAAAAAMAAAABQAAAAAAAAAAAD//wAAAQAAAP//AAABAA=="/>
              </a:ext>
            </a:extLst>
          </p:cNvSpPr>
          <p:nvPr>
            <p:ph idx="13"/>
          </p:nvPr>
        </p:nvSpPr>
        <p:spPr>
          <a:xfrm>
            <a:off x="457200" y="1348740"/>
            <a:ext cx="5165090" cy="505206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1pPr>
            <a:lvl2pPr marL="53975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2pPr>
            <a:lvl3pPr marL="805180" indent="-268605" defTabSz="8051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tabLst/>
              <a:defRPr lang="ru-ru" sz="1400" cap="none">
                <a:latin typeface="TT Hoves" charset="0"/>
                <a:ea typeface="TT Hoves" charset="0"/>
                <a:cs typeface="TT Hoves" charset="0"/>
              </a:defRPr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lang="en-us"/>
            </a:pPr>
            <a:r>
              <a:rPr lang="ru-ru" cap="none"/>
              <a:t>Первый уровень текста</a:t>
            </a:r>
          </a:p>
          <a:p>
            <a:pPr lvl="1">
              <a:defRPr lang="en-us"/>
            </a:pPr>
            <a:r>
              <a:rPr lang="ru-ru" cap="none"/>
              <a:t>Второй уровень текста</a:t>
            </a:r>
          </a:p>
          <a:p>
            <a:pPr lvl="2">
              <a:defRPr lang="ru-ru"/>
            </a:pPr>
            <a:r>
              <a:t>Третий уровень текста</a:t>
            </a:r>
          </a:p>
        </p:txBody>
      </p:sp>
      <p:sp>
        <p:nvSpPr>
          <p:cNvPr id="5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9yQAAEwIAAC9RAAAYCcAABAAAAAmAAAACAAAAAGgAAAAAAAAMAAAABQAAAAAAAAAAAD//wAAAQAAAP//AAABAA=="/>
              </a:ext>
            </a:extLst>
          </p:cNvSpPr>
          <p:nvPr>
            <p:ph idx="15"/>
          </p:nvPr>
        </p:nvSpPr>
        <p:spPr>
          <a:xfrm>
            <a:off x="6009005" y="1348740"/>
            <a:ext cx="5165090" cy="505206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1pPr>
            <a:lvl2pPr marL="53975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2pPr>
            <a:lvl3pPr marL="80518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ru-ru" sz="1400" cap="none">
                <a:latin typeface="TT Hoves" charset="0"/>
                <a:ea typeface="TT Hoves" charset="0"/>
                <a:cs typeface="TT Hoves" charset="0"/>
              </a:defRPr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lang="en-us"/>
            </a:pPr>
            <a:r>
              <a:rPr lang="ru-ru" cap="none"/>
              <a:t>Первый уровень текста</a:t>
            </a:r>
          </a:p>
          <a:p>
            <a:pPr lvl="1">
              <a:defRPr lang="en-us"/>
            </a:pPr>
            <a:r>
              <a:rPr lang="ru-ru" cap="none"/>
              <a:t>Второй уровень текста</a:t>
            </a:r>
          </a:p>
          <a:p>
            <a:pPr lvl="2">
              <a:defRPr lang="ru-ru"/>
            </a:pPr>
            <a:r>
              <a:t>Третий уровень текста</a:t>
            </a: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kAAAAEgAAACQAAAASAAAAAAAAAAB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kQAAGAnAAAwSAAAWSkAABAAAAAmAAAACAAAAL2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11174730" y="6400800"/>
            <a:ext cx="560070" cy="32067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 lvl="1">
              <a:defRPr noProof="1"/>
            </a:pPr>
            <a:fld id="{6E0E41F3-BD83-5BB7-CDB6-4BE20FF83B1E}" type="slidenum">
              <a:rPr lang="ru-ru" cap="none"/>
              <a:t>‹#›</a:t>
            </a:fld>
            <a:endParaRPr lang="ru-ru" cap="none"/>
          </a:p>
        </p:txBody>
      </p:sp>
    </p:spTree>
    <p:extLst>
      <p:ext uri="{BB962C8B-B14F-4D97-AF65-F5344CB8AC3E}">
        <p14:creationId xmlns:p14="http://schemas.microsoft.com/office/powerpoint/2010/main" val="17920455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 14 кег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F6C09D2-518B-4A94-AF23-6EDD1C628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348920F-94B0-AA22-43A3-AF3E9D7C77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8752"/>
            <a:ext cx="5165387" cy="5052049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 defTabSz="80486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4FB7CFF-5390-4579-81AB-B63B17273F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8706" y="1348752"/>
            <a:ext cx="5165387" cy="5052048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A806759-3FCD-4967-9D65-3F5C0A07A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069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колонки 14 кег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F6C09D2-518B-4A94-AF23-6EDD1C628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348920F-94B0-AA22-43A3-AF3E9D7C77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8753"/>
            <a:ext cx="5165387" cy="2419683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4FB7CFF-5390-4579-81AB-B63B17273F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8706" y="1348752"/>
            <a:ext cx="5165387" cy="2419683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8283C95-E508-9C23-7BDB-397075DBC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962760"/>
            <a:ext cx="5165387" cy="2419683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b="0" i="0" kern="1200" dirty="0">
                <a:solidFill>
                  <a:schemeClr val="tx2"/>
                </a:solidFill>
                <a:latin typeface="TT Hoves" panose="02000503030000020004" pitchFamily="2" charset="-52"/>
                <a:ea typeface="+mn-ea"/>
                <a:cs typeface="+mn-cs"/>
              </a:defRPr>
            </a:lvl1pPr>
            <a:lvl2pPr marL="539750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b="0" i="0" kern="1200" dirty="0">
                <a:solidFill>
                  <a:schemeClr val="tx2"/>
                </a:solidFill>
                <a:latin typeface="TT Hoves" panose="02000503030000020004" pitchFamily="2" charset="-52"/>
                <a:ea typeface="+mn-ea"/>
                <a:cs typeface="+mn-cs"/>
              </a:defRPr>
            </a:lvl2pPr>
            <a:lvl3pPr marL="804863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b="0" i="0" kern="1200" dirty="0">
                <a:solidFill>
                  <a:schemeClr val="tx2"/>
                </a:solidFill>
                <a:latin typeface="TT Hoves" panose="02000503030000020004" pitchFamily="2" charset="-52"/>
                <a:ea typeface="+mn-ea"/>
                <a:cs typeface="+mn-cs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85CF249-42A7-DE4C-3F96-FEEA31EBC9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8706" y="3962759"/>
            <a:ext cx="5165387" cy="2419683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55AD802-9095-4017-BD32-181B5F075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4702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117BE36-A35D-4A5E-A5FB-E821A29AB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A9AF5A-E0EA-4D64-9191-60E870F0D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160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 с заголовк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117BE36-A35D-4A5E-A5FB-E821A29AB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4E10FE-9A28-48A3-8CFD-1461BF030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5809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яющий слайд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5100503-A0C2-4650-80C2-CCB280E39D3C}"/>
              </a:ext>
            </a:extLst>
          </p:cNvPr>
          <p:cNvCxnSpPr>
            <a:cxnSpLocks/>
          </p:cNvCxnSpPr>
          <p:nvPr userDrawn="1"/>
        </p:nvCxnSpPr>
        <p:spPr>
          <a:xfrm>
            <a:off x="457199" y="4299163"/>
            <a:ext cx="4606637" cy="0"/>
          </a:xfrm>
          <a:prstGeom prst="line">
            <a:avLst/>
          </a:prstGeom>
          <a:ln>
            <a:solidFill>
              <a:srgbClr val="00BE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19293666-1B7B-4240-9125-6D8EE25DE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7AAC2DF8-646B-4609-84AF-84797D449F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24075"/>
            <a:ext cx="10426700" cy="19034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0"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ТРИ </a:t>
            </a:r>
          </a:p>
          <a:p>
            <a:pPr lvl="0"/>
            <a:r>
              <a:rPr lang="ru-RU" dirty="0"/>
              <a:t>СТРОКИ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3AAD0A2D-9B52-4707-9D26-9DEDF2640E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8488"/>
            <a:ext cx="10426700" cy="6985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BEC8"/>
                </a:solidFill>
                <a:latin typeface="+mj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791998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D691B3E-D58F-404F-9CBC-77745BC37F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36C13B59-710D-4E0A-81A2-B27D399387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571137"/>
            <a:ext cx="3168502" cy="902110"/>
          </a:xfrm>
        </p:spPr>
        <p:txBody>
          <a:bodyPr>
            <a:noAutofit/>
          </a:bodyPr>
          <a:lstStyle>
            <a:lvl1pPr>
              <a:defRPr sz="8200">
                <a:solidFill>
                  <a:srgbClr val="00BEC8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2500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55E836B-25A5-4839-B8BD-C180B99EA4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1946" y="3750649"/>
            <a:ext cx="3153756" cy="90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rgbClr val="00BEC8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 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0EA9ABD7-3C9B-425B-8213-0B4323B748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39245" y="2571137"/>
            <a:ext cx="3168502" cy="902110"/>
          </a:xfrm>
        </p:spPr>
        <p:txBody>
          <a:bodyPr>
            <a:noAutofit/>
          </a:bodyPr>
          <a:lstStyle>
            <a:lvl1pPr>
              <a:defRPr sz="8200">
                <a:solidFill>
                  <a:srgbClr val="00BEC8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2500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7E47BCAE-6985-4AF8-B591-622FCF3E52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53991" y="3750649"/>
            <a:ext cx="3153756" cy="90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rgbClr val="00BEC8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 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FDD25739-B639-43BD-8157-CBA2B0451E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6545" y="2571137"/>
            <a:ext cx="3168502" cy="902110"/>
          </a:xfrm>
        </p:spPr>
        <p:txBody>
          <a:bodyPr>
            <a:noAutofit/>
          </a:bodyPr>
          <a:lstStyle>
            <a:lvl1pPr>
              <a:defRPr sz="8200">
                <a:solidFill>
                  <a:srgbClr val="00BEC8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2500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A077C56C-E50B-4313-B3E7-FFF69B8E60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1291" y="3750649"/>
            <a:ext cx="3153756" cy="90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rgbClr val="00BEC8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 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06D710DD-E55C-00DD-2763-47C0486550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36657"/>
            <a:ext cx="10414000" cy="7198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00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TT Hoves Medium" panose="02000803030000020004" pitchFamily="2" charset="-52"/>
              </a:defRPr>
            </a:lvl1pPr>
          </a:lstStyle>
          <a:p>
            <a:pPr lvl="0"/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T Hoves Medium"/>
                <a:cs typeface="Arial"/>
                <a:sym typeface="Arial"/>
              </a:rPr>
              <a:t>текст (с маленькой буквы)</a:t>
            </a:r>
            <a:endParaRPr lang="ru-RU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5BFA6F06-D97C-450E-A8AA-8717355D4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646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текст + рисунок (проект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77AF4F6-D35D-4F80-97E7-F3E2D7FA9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0149" y="4060327"/>
            <a:ext cx="9972675" cy="3917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00BEC8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проекта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68ABD110-C987-4213-BCC4-D3B8E6D372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149" y="4567166"/>
            <a:ext cx="9972675" cy="28560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/>
              <a:t>Описание проекта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FAC5B50A-F31E-4F21-B847-870EC74F8A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149" y="4933424"/>
            <a:ext cx="9972675" cy="1467375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rgbClr val="00BEC8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8A2000DE-7AE2-47B8-A49A-4386AB683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49" y="1400456"/>
            <a:ext cx="9972675" cy="3917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00BEC8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проекта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56167156-B1E4-4DDF-A5EE-023DAC7FE1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0149" y="1907295"/>
            <a:ext cx="9972675" cy="28560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/>
              <a:t>Описание проекта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id="{D50DFC29-4987-460F-8918-2292CB994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0149" y="2273553"/>
            <a:ext cx="9972675" cy="1467375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rgbClr val="00BEC8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EADA90A7-FE14-4195-B512-BAA2186AF5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" y="1401110"/>
            <a:ext cx="673510" cy="3905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32" name="Рисунок 30">
            <a:extLst>
              <a:ext uri="{FF2B5EF4-FFF2-40B4-BE49-F238E27FC236}">
                <a16:creationId xmlns:a16="http://schemas.microsoft.com/office/drawing/2014/main" id="{8D725CC6-9F56-4733-BDE2-80404455C8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4039401"/>
            <a:ext cx="673510" cy="3905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DBBF30-45F9-4C8F-B58B-B6B5EDA10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5693E5BA-67FC-4DCA-B026-2DBC23550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939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+текст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A82D-0571-2D4A-B5BA-ABD5F36A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9" name="Текст 3">
            <a:extLst>
              <a:ext uri="{FF2B5EF4-FFF2-40B4-BE49-F238E27FC236}">
                <a16:creationId xmlns:a16="http://schemas.microsoft.com/office/drawing/2014/main" id="{60CFE9EE-606B-9094-0DFE-B61F26E4DE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997529"/>
            <a:ext cx="10413348" cy="56357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800">
                <a:latin typeface="TT Hoves Medium" panose="02000803030000020004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5188EC05-D2D7-756A-AFE7-D724B43949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8801" y="2022764"/>
            <a:ext cx="2996246" cy="4378036"/>
          </a:xfrm>
        </p:spPr>
        <p:txBody>
          <a:bodyPr>
            <a:noAutofit/>
          </a:bodyPr>
          <a:lstStyle>
            <a:lvl1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1pPr>
            <a:lvl2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2pPr>
            <a:lvl3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3pPr>
            <a:lvl4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A6C6556-175C-D7FC-73F0-D5CF95C4F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32001"/>
            <a:ext cx="7413625" cy="4368800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solidFill>
                  <a:schemeClr val="tx2"/>
                </a:solidFill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solidFill>
                  <a:schemeClr val="tx2"/>
                </a:solidFill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solidFill>
                  <a:schemeClr val="tx2"/>
                </a:solidFill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B565F50-998F-451E-869F-90B20FCE8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494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A82D-0571-2D4A-B5BA-ABD5F36A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8EC2066-7422-4BB4-66A3-2F050DB86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32001"/>
            <a:ext cx="10717847" cy="4368800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solidFill>
                  <a:schemeClr val="tx2"/>
                </a:solidFill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solidFill>
                  <a:schemeClr val="tx2"/>
                </a:solidFill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solidFill>
                  <a:schemeClr val="tx2"/>
                </a:solidFill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ED1E725D-FC4B-1AC9-5E65-CED7F72C23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36657"/>
            <a:ext cx="10414000" cy="7198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2"/>
                </a:solidFill>
                <a:latin typeface="TT Hoves Medium" panose="02000803030000020004" pitchFamily="2" charset="-52"/>
              </a:defRPr>
            </a:lvl1pPr>
          </a:lstStyle>
          <a:p>
            <a:pPr lvl="0"/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T Hoves Medium"/>
                <a:cs typeface="Arial"/>
                <a:sym typeface="Arial"/>
              </a:rPr>
              <a:t>текст (с маленькой буквы)</a:t>
            </a: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677EE08-16D7-4850-8FF4-D883F5A5C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A82D-0571-2D4A-B5BA-ABD5F36AB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2"/>
            <a:ext cx="10413348" cy="520700"/>
          </a:xfrm>
          <a:prstGeom prst="rect">
            <a:avLst/>
          </a:prstGeom>
        </p:spPr>
        <p:txBody>
          <a:bodyPr lIns="0" tIns="0" bIns="46800"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881318-2465-2845-AACB-4398B209C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47" y="457201"/>
            <a:ext cx="559753" cy="520700"/>
          </a:xfrm>
          <a:prstGeom prst="rect">
            <a:avLst/>
          </a:prstGeom>
        </p:spPr>
      </p:pic>
      <p:sp>
        <p:nvSpPr>
          <p:cNvPr id="15" name="Текст 11">
            <a:extLst>
              <a:ext uri="{FF2B5EF4-FFF2-40B4-BE49-F238E27FC236}">
                <a16:creationId xmlns:a16="http://schemas.microsoft.com/office/drawing/2014/main" id="{25CBE2C8-5DB9-4BBF-BD3D-4227CBCA4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8801" y="1348752"/>
            <a:ext cx="2996246" cy="5052048"/>
          </a:xfrm>
        </p:spPr>
        <p:txBody>
          <a:bodyPr>
            <a:noAutofit/>
          </a:bodyPr>
          <a:lstStyle>
            <a:lvl1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1pPr>
            <a:lvl2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2pPr>
            <a:lvl3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3pPr>
            <a:lvl4pPr marL="0" indent="0">
              <a:buClr>
                <a:srgbClr val="00BEC8"/>
              </a:buClr>
              <a:buSzPct val="100000"/>
              <a:buFont typeface="Wingdings" panose="05000000000000000000" pitchFamily="2" charset="2"/>
              <a:buNone/>
              <a:defRPr sz="1400">
                <a:solidFill>
                  <a:srgbClr val="46505A"/>
                </a:solidFill>
                <a:latin typeface="TT Hoves" panose="02000503030000020004" pitchFamily="2" charset="-52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D04F57A-0711-E997-3468-C009D070E3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8752"/>
            <a:ext cx="7413625" cy="5052049"/>
          </a:xfrm>
          <a:prstGeom prst="rect">
            <a:avLst/>
          </a:prstGeom>
        </p:spPr>
        <p:txBody>
          <a:bodyPr>
            <a:noAutofit/>
          </a:bodyPr>
          <a:lstStyle>
            <a:lvl1pPr marL="269868" indent="-26986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1pPr>
            <a:lvl2pPr marL="539750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en-US" sz="1400" dirty="0">
                <a:latin typeface="TT Hoves" panose="02000503030000020004" pitchFamily="2" charset="-52"/>
              </a:defRPr>
            </a:lvl2pPr>
            <a:lvl3pPr marL="804863" indent="-2682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lang="ru-RU" sz="1400" dirty="0">
                <a:latin typeface="TT Hoves" panose="02000503030000020004" pitchFamily="2" charset="-52"/>
              </a:defRPr>
            </a:lvl3pPr>
          </a:lstStyle>
          <a:p>
            <a:pPr lvl="0"/>
            <a:r>
              <a:rPr lang="ru-RU" dirty="0"/>
              <a:t>Первый уровень текста</a:t>
            </a:r>
            <a:endParaRPr lang="en-US" dirty="0"/>
          </a:p>
          <a:p>
            <a:pPr lvl="1"/>
            <a:r>
              <a:rPr lang="ru-RU" dirty="0"/>
              <a:t>Второй уровень текста</a:t>
            </a:r>
            <a:endParaRPr lang="en-US" dirty="0"/>
          </a:p>
          <a:p>
            <a:pPr lvl="2"/>
            <a:r>
              <a:rPr lang="ru-RU" dirty="0"/>
              <a:t>Третий уровень текста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3959565-355B-44E2-A053-CCE43EB28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2E74D-BF78-44D5-AFF6-CDDAB44535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564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Четыре колонки 14 кег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AAAAAASg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ACAADfQgAABAYAABAAAAAmAAAACAAAADWg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457200"/>
            <a:ext cx="10413365" cy="520700"/>
          </a:xfrm>
        </p:spPr>
        <p:txBody>
          <a:bodyPr vert="horz" wrap="square" lIns="0" tIns="0" rIns="0" bIns="46990" numCol="1" spcCol="215900" anchor="t">
            <a:prstTxWarp prst="textNoShape">
              <a:avLst/>
            </a:prstTxWarp>
          </a:bodyPr>
          <a:lstStyle>
            <a:lvl1pPr>
              <a:defRPr sz="36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Заголовок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wIAACWIgAALxcAABAAAAAmAAAACAAAAAGgAAAAAAAAMAAAABQAAAAAAAAAAAD//wAAAQAAAP//AAABAA=="/>
              </a:ext>
            </a:extLst>
          </p:cNvSpPr>
          <p:nvPr>
            <p:ph idx="13"/>
          </p:nvPr>
        </p:nvSpPr>
        <p:spPr>
          <a:xfrm>
            <a:off x="457200" y="1348740"/>
            <a:ext cx="5165090" cy="241998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1pPr>
            <a:lvl2pPr marL="53975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2pPr>
            <a:lvl3pPr marL="80518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ru-ru" sz="1400" cap="none">
                <a:latin typeface="TT Hoves" charset="0"/>
                <a:ea typeface="TT Hoves" charset="0"/>
                <a:cs typeface="TT Hoves" charset="0"/>
              </a:defRPr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lang="en-us"/>
            </a:pPr>
            <a:r>
              <a:rPr lang="ru-ru" cap="none"/>
              <a:t>Первый уровень текста</a:t>
            </a:r>
          </a:p>
          <a:p>
            <a:pPr lvl="1">
              <a:defRPr lang="en-us"/>
            </a:pPr>
            <a:r>
              <a:rPr lang="ru-ru" cap="none"/>
              <a:t>Второй уровень текста</a:t>
            </a:r>
          </a:p>
          <a:p>
            <a:pPr lvl="2">
              <a:defRPr lang="ru-ru"/>
            </a:pPr>
            <a:r>
              <a:t>Третий уровень текста</a:t>
            </a:r>
          </a:p>
        </p:txBody>
      </p:sp>
      <p:sp>
        <p:nvSpPr>
          <p:cNvPr id="5" name="Text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9yQAAEwIAAC9RAAALxcAABAAAAAmAAAACAAAAAGgAAAAAAAAMAAAABQAAAAAAAAAAAD//wAAAQAAAP//AAABAA=="/>
              </a:ext>
            </a:extLst>
          </p:cNvSpPr>
          <p:nvPr>
            <p:ph idx="15"/>
          </p:nvPr>
        </p:nvSpPr>
        <p:spPr>
          <a:xfrm>
            <a:off x="6009005" y="1348740"/>
            <a:ext cx="5165090" cy="2419985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1pPr>
            <a:lvl2pPr marL="53975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2pPr>
            <a:lvl3pPr marL="80518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ru-ru" sz="1400" cap="none">
                <a:latin typeface="TT Hoves" charset="0"/>
                <a:ea typeface="TT Hoves" charset="0"/>
                <a:cs typeface="TT Hoves" charset="0"/>
              </a:defRPr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lang="en-us"/>
            </a:pPr>
            <a:r>
              <a:rPr lang="ru-ru" cap="none"/>
              <a:t>Первый уровень текста</a:t>
            </a:r>
          </a:p>
          <a:p>
            <a:pPr lvl="1">
              <a:defRPr lang="en-us"/>
            </a:pPr>
            <a:r>
              <a:rPr lang="ru-ru" cap="none"/>
              <a:t>Второй уровень текста</a:t>
            </a:r>
          </a:p>
          <a:p>
            <a:pPr lvl="2">
              <a:defRPr lang="ru-ru"/>
            </a:pPr>
            <a:r>
              <a:t>Третий уровень текста</a:t>
            </a:r>
          </a:p>
        </p:txBody>
      </p:sp>
      <p:sp>
        <p:nvSpPr>
          <p:cNvPr id="6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YAACWIgAAQycAABAAAAAmAAAACAAAAAGgAAAAAAAAMAAAABQAAAAAAAAAAAD//wAAAQAAAP//AAABAA=="/>
              </a:ext>
            </a:extLst>
          </p:cNvSpPr>
          <p:nvPr>
            <p:ph idx="18"/>
          </p:nvPr>
        </p:nvSpPr>
        <p:spPr>
          <a:xfrm>
            <a:off x="457200" y="3963035"/>
            <a:ext cx="5165090" cy="241935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269875" indent="-269875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tabLst/>
              <a:defRPr lang="en-us" sz="1400" b="0" i="0" kern="1" cap="none">
                <a:solidFill>
                  <a:schemeClr val="tx2"/>
                </a:solidFill>
                <a:latin typeface="TT Hoves" charset="0"/>
                <a:ea typeface="TT Hoves" charset="0"/>
                <a:cs typeface="TT Hoves" charset="0"/>
              </a:defRPr>
            </a:lvl1pPr>
            <a:lvl2pPr marL="539750" indent="-268605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tabLst/>
              <a:defRPr lang="en-us" sz="1400" b="0" i="0" kern="1" cap="none">
                <a:solidFill>
                  <a:schemeClr val="tx2"/>
                </a:solidFill>
                <a:latin typeface="TT Hoves" charset="0"/>
                <a:ea typeface="TT Hoves" charset="0"/>
                <a:cs typeface="TT Hoves" charset="0"/>
              </a:defRPr>
            </a:lvl2pPr>
            <a:lvl3pPr marL="805180" indent="-268605" algn="l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tabLst/>
              <a:defRPr lang="ru-ru" sz="1400" b="0" i="0" kern="1" cap="none">
                <a:solidFill>
                  <a:schemeClr val="tx2"/>
                </a:solidFill>
                <a:latin typeface="TT Hoves" charset="0"/>
                <a:ea typeface="TT Hoves" charset="0"/>
                <a:cs typeface="TT Hoves" charset="0"/>
              </a:defRPr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lang="en-us"/>
            </a:pPr>
            <a:r>
              <a:rPr lang="ru-ru" cap="none"/>
              <a:t>Первый уровень текста</a:t>
            </a:r>
          </a:p>
          <a:p>
            <a:pPr lvl="1">
              <a:defRPr lang="en-us"/>
            </a:pPr>
            <a:r>
              <a:rPr lang="ru-ru" cap="none"/>
              <a:t>Второй уровень текста</a:t>
            </a:r>
          </a:p>
          <a:p>
            <a:pPr lvl="2">
              <a:defRPr lang="ru-ru"/>
            </a:pPr>
            <a:r>
              <a:t>Третий уровень текста</a:t>
            </a:r>
          </a:p>
        </p:txBody>
      </p:sp>
      <p:sp>
        <p:nvSpPr>
          <p:cNvPr id="7" name="Text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9yQAAGEYAAC9RAAAQycAABAAAAAmAAAACAAAAAGgAAAAAAAAMAAAABQAAAAAAAAAAAD//wAAAQAAAP//AAABAA=="/>
              </a:ext>
            </a:extLst>
          </p:cNvSpPr>
          <p:nvPr>
            <p:ph idx="19"/>
          </p:nvPr>
        </p:nvSpPr>
        <p:spPr>
          <a:xfrm>
            <a:off x="6009005" y="3963035"/>
            <a:ext cx="5165090" cy="2419350"/>
          </a:xfr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>
            <a:lvl1pPr marL="269875" indent="-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1pPr>
            <a:lvl2pPr marL="53975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en-us" sz="1400" cap="none">
                <a:latin typeface="TT Hoves" charset="0"/>
                <a:ea typeface="TT Hoves" charset="0"/>
                <a:cs typeface="TT Hoves" charset="0"/>
              </a:defRPr>
            </a:lvl2pPr>
            <a:lvl3pPr marL="805180" indent="-26860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charset="0"/>
              <a:buChar char="§"/>
              <a:defRPr lang="ru-ru" sz="1400" cap="none">
                <a:latin typeface="TT Hoves" charset="0"/>
                <a:ea typeface="TT Hoves" charset="0"/>
                <a:cs typeface="TT Hoves" charset="0"/>
              </a:defRPr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lang="en-us"/>
            </a:pPr>
            <a:r>
              <a:rPr lang="ru-ru" cap="none"/>
              <a:t>Первый уровень текста</a:t>
            </a:r>
          </a:p>
          <a:p>
            <a:pPr lvl="1">
              <a:defRPr lang="en-us"/>
            </a:pPr>
            <a:r>
              <a:rPr lang="ru-ru" cap="none"/>
              <a:t>Второй уровень текста</a:t>
            </a:r>
          </a:p>
          <a:p>
            <a:pPr lvl="2">
              <a:defRPr lang="ru-ru"/>
            </a:pPr>
            <a:r>
              <a:t>Третий уровень текста</a:t>
            </a:r>
          </a:p>
        </p:txBody>
      </p:sp>
      <p:sp>
        <p:nvSpPr>
          <p:cNvPr id="8" name="Номер слайда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kAAAAEgAAACQAAAASAAAAAAAAAAB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kQAAGAnAAAwSAAAWSkAABAAAAAmAAAACAAAAL2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11174730" y="6400800"/>
            <a:ext cx="560070" cy="32067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 lvl="1">
              <a:defRPr noProof="1"/>
            </a:pPr>
            <a:fld id="{7E609C4C-0293-356A-DDD8-F43FD2962BA1}" type="slidenum">
              <a:rPr lang="ru-ru" cap="none"/>
              <a:t>‹#›</a:t>
            </a:fld>
            <a:endParaRPr lang="ru-ru" cap="none"/>
          </a:p>
        </p:txBody>
      </p:sp>
    </p:spTree>
    <p:extLst>
      <p:ext uri="{BB962C8B-B14F-4D97-AF65-F5344CB8AC3E}">
        <p14:creationId xmlns:p14="http://schemas.microsoft.com/office/powerpoint/2010/main" val="10160083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A2BF96C-0DAF-402E-8BD2-9729DB4EFD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5047" y="457200"/>
            <a:ext cx="559753" cy="520700"/>
          </a:xfrm>
          <a:prstGeom prst="rect">
            <a:avLst/>
          </a:prstGeom>
        </p:spPr>
      </p:pic>
      <p:pic>
        <p:nvPicPr>
          <p:cNvPr id="6" name="Google Shape;217;p12">
            <a:extLst>
              <a:ext uri="{FF2B5EF4-FFF2-40B4-BE49-F238E27FC236}">
                <a16:creationId xmlns:a16="http://schemas.microsoft.com/office/drawing/2014/main" id="{D4511114-5DC4-40CE-BBB4-1947C088F36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000249" y="457200"/>
            <a:ext cx="823219" cy="627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10">
            <a:extLst>
              <a:ext uri="{FF2B5EF4-FFF2-40B4-BE49-F238E27FC236}">
                <a16:creationId xmlns:a16="http://schemas.microsoft.com/office/drawing/2014/main" id="{7DBFF841-3FB8-4BD2-9C2F-DDDAC999E8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75" y="3224981"/>
            <a:ext cx="5238750" cy="1393201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94102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Заголовок в две строки + Под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E698775-96AA-4463-B114-6CF268779BCE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69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AAAAAASg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ACAADfQgAABAYAABAAAAAmAAAACAAAADWg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457200"/>
            <a:ext cx="10413365" cy="520700"/>
          </a:xfrm>
        </p:spPr>
        <p:txBody>
          <a:bodyPr vert="horz" wrap="square" lIns="0" tIns="0" rIns="0" bIns="46990" numCol="1" spcCol="215900" anchor="t">
            <a:prstTxWarp prst="textNoShape">
              <a:avLst/>
            </a:prstTxWarp>
          </a:bodyPr>
          <a:lstStyle>
            <a:lvl1pPr>
              <a:defRPr sz="36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Заголовок</a:t>
            </a:r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kAAAAEgAAACQAAAASAAAAAAAAAAB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kQAAGAnAAAwSAAAWSkAABAAAAAmAAAACAAAAL2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11174730" y="6400800"/>
            <a:ext cx="560070" cy="32067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 lvl="1">
              <a:defRPr noProof="1"/>
            </a:pPr>
            <a:fld id="{37CC7F3D-73DA-9989-9474-85DC313A62D0}" type="slidenum">
              <a:rPr lang="ru-ru" cap="none"/>
              <a:t>‹#›</a:t>
            </a:fld>
            <a:endParaRPr lang="ru-ru" cap="none"/>
          </a:p>
        </p:txBody>
      </p:sp>
    </p:spTree>
    <p:extLst>
      <p:ext uri="{BB962C8B-B14F-4D97-AF65-F5344CB8AC3E}">
        <p14:creationId xmlns:p14="http://schemas.microsoft.com/office/powerpoint/2010/main" val="102462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 с заголовком"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pIFUZhMAAAAlAAAAEQAAAC0AAAAAkAAAAEgAAACQAAAASA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L5EAADQAgAAMEgAAAQG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174730" y="457200"/>
            <a:ext cx="560070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AAAAAASgAAAAAAAAAAAAAAAAAAAAEAAABQAAAAAAAAAAAA4D8AAAAAAADgPwAAAAAAAOA/AAAAAAAA4D8AAAAAAADgPwAAAAAAAOA/AAAAAAAA4D8AAAAAAADgPwAAAAAAAOA/AAAAAAAA4D8CAAAAjAAAAAAAAAAAAAAARlBaDAC+yAgAAAAAAAAAAAAAAAAAAAAAAAAAAAAAAAAAAAAAZAAAAAEAAABAAAAAAAAAAAAAAAAAAAAAAAAAAAAAAAAAAAAAAAAAAAAAAAAAAAAAAAAAAAAAAAAAAAAAAAAAAAAAAAAAAAAAAAAAAAAAAAAAAAAAAAAAAAAAAAAAAAAAFAAAADwAAAAAAAAAAAAAAAAgYAkUAAAAAQAAABQAAAAUAAAAFAAAAAE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BoCAQ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ACAADfQgAABAYAABAAAAAmAAAACAAAADWg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457200"/>
            <a:ext cx="10413365" cy="520700"/>
          </a:xfrm>
        </p:spPr>
        <p:txBody>
          <a:bodyPr vert="horz" wrap="square" lIns="0" tIns="0" rIns="0" bIns="46990" numCol="1" spcCol="215900" anchor="t">
            <a:prstTxWarp prst="textNoShape">
              <a:avLst/>
            </a:prstTxWarp>
          </a:bodyPr>
          <a:lstStyle>
            <a:lvl1pPr>
              <a:defRPr sz="36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>
              <a:defRPr noProof="1"/>
            </a:pPr>
            <a:r>
              <a:rPr lang="ru-ru" cap="none"/>
              <a:t>Заголовок</a:t>
            </a:r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kAAAAEgAAACQAAAASAAAAAAAAAAB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BCZUA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kQAAGAnAAAwSAAAWSkAABAAAAAmAAAACAAAAL2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11174730" y="6400800"/>
            <a:ext cx="560070" cy="32067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 cap="none" noProof="1">
                <a:solidFill>
                  <a:schemeClr val="tx2"/>
                </a:solidFill>
              </a:defRPr>
            </a:lvl1pPr>
            <a:lvl2pPr>
              <a:defRPr noProof="1"/>
            </a:lvl2pPr>
            <a:lvl3pPr>
              <a:defRPr noProof="1"/>
            </a:lvl3pPr>
            <a:lvl4pPr>
              <a:defRPr noProof="1"/>
            </a:lvl4pPr>
            <a:lvl5pPr>
              <a:defRPr noProof="1"/>
            </a:lvl5pPr>
            <a:lvl6pPr>
              <a:defRPr noProof="1"/>
            </a:lvl6pPr>
            <a:lvl7pPr>
              <a:defRPr noProof="1"/>
            </a:lvl7pPr>
            <a:lvl8pPr>
              <a:defRPr noProof="1"/>
            </a:lvl8pPr>
            <a:lvl9pPr>
              <a:defRPr noProof="1"/>
            </a:lvl9pPr>
          </a:lstStyle>
          <a:p>
            <a:pPr lvl="1">
              <a:defRPr noProof="1"/>
            </a:pPr>
            <a:fld id="{19378CB8-F6F4-627A-BA8F-002FC2C14C55}" type="slidenum">
              <a:rPr lang="ru-ru" cap="none"/>
              <a:t>‹#›</a:t>
            </a:fld>
            <a:endParaRPr lang="ru-ru" cap="none"/>
          </a:p>
        </p:txBody>
      </p:sp>
    </p:spTree>
    <p:extLst>
      <p:ext uri="{BB962C8B-B14F-4D97-AF65-F5344CB8AC3E}">
        <p14:creationId xmlns:p14="http://schemas.microsoft.com/office/powerpoint/2010/main" val="250484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42"/>
          <p:cNvPicPr/>
          <p:nvPr/>
        </p:nvPicPr>
        <p:blipFill>
          <a:blip r:embed="rId4"/>
          <a:stretch/>
        </p:blipFill>
        <p:spPr>
          <a:xfrm>
            <a:off x="11175120" y="457200"/>
            <a:ext cx="554040" cy="514800"/>
          </a:xfrm>
          <a:prstGeom prst="rect">
            <a:avLst/>
          </a:prstGeom>
          <a:ln w="0">
            <a:noFill/>
          </a:ln>
        </p:spPr>
      </p:pic>
      <p:pic>
        <p:nvPicPr>
          <p:cNvPr id="5" name="Google Shape;14;p42"/>
          <p:cNvPicPr/>
          <p:nvPr/>
        </p:nvPicPr>
        <p:blipFill>
          <a:blip r:embed="rId5"/>
          <a:stretch/>
        </p:blipFill>
        <p:spPr>
          <a:xfrm>
            <a:off x="457200" y="5891760"/>
            <a:ext cx="2642040" cy="6188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7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AAAAAAAAAAAAAAAAAA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DM5i9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L8vAAAAAAAAMAAAABQAAAAAAAAAAAD//wAAAQAAAP//AAAB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noProof="1"/>
            </a:pPr>
            <a:r>
              <a:rPr lang="ru-ru" cap="none"/>
              <a:t>Заголовок в одну или несколько строк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A0AAAAAAAAAAAAAAACQAAAASAAAAAAAAAAAAAAAAAAAAAEAAABQAAAAAAAAAAAA4D8AAAAAAADgPwAAAAAAAOA/AAAAAAAA4D8AAAAAAADgPwAAAAAAAOA/AAAAAAAA4D8AAAAAAADgPwAAAAAAAOA/AAAAAAAA4D8CAAAAjAAAAAAAAAAAAAAA////AAC+y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C+Uz/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D8/AAAAAAAAMAAAABQAAAAAAAAAAAD//wAAAQAAAP//AAABAA==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wrap="square" lIns="0" tIns="0" rIns="91440" bIns="45720" numCol="1" spcCol="215900" anchor="t">
            <a:prstTxWarp prst="textNoShape">
              <a:avLst/>
            </a:prstTxWarp>
          </a:bodyPr>
          <a:lstStyle/>
          <a:p>
            <a:pPr>
              <a:defRPr noProof="1"/>
            </a:pPr>
            <a:r>
              <a:rPr lang="en-gb" cap="none"/>
              <a:t>Click to edit Master text styles</a:t>
            </a:r>
          </a:p>
          <a:p>
            <a:pPr lvl="1">
              <a:defRPr noProof="1"/>
            </a:pPr>
            <a:r>
              <a:rPr lang="en-gb" cap="none"/>
              <a:t>Second level</a:t>
            </a:r>
          </a:p>
          <a:p>
            <a:pPr lvl="2">
              <a:defRPr noProof="1"/>
            </a:pPr>
            <a:r>
              <a:rPr lang="en-gb" kern="1" cap="none"/>
              <a:t>Third level</a:t>
            </a:r>
          </a:p>
          <a:p>
            <a:pPr lvl="3">
              <a:defRPr noProof="1"/>
            </a:pPr>
            <a:r>
              <a:rPr lang="en-gb" kern="1" cap="none"/>
              <a:t>Fourth level</a:t>
            </a:r>
          </a:p>
        </p:txBody>
      </p:sp>
      <p:sp>
        <p:nvSpPr>
          <p:cNvPr id="4" name="_do_not_touch_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pIFUZhMAAAAlAAAAZAAAAE0AAAAAkAAAAEgAAACQAAAASAAAAAAAAAAAAAAAAAAAAAEAAABQAAAAAAAAAAAA4D8AAAAAAADgPwAAAAAAAOA/AAAAAAAA4D8AAAAAAADgPwAAAAAAAOA/AAAAAAAA4D8AAAAAAADgPwAAAAAAAOA/AAAAAAAA4D8CAAAAjAAAAAEAAAAAAAAAAAAAAAC+yAhk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MoLQKAAAAACgAAAAoAAAAZAAAAGQAAAAAAAAAzMzMAAAAAABQAAAAUAAAAGQAAABkAAAAAAAAABcAAAAUAAAAAAAAAAAAAAD/fwAA/38AAAAAAAAJAAAABAAAAFAkFG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AAAAAEAAAAAAAAAAAAAAAAAAAAAAAAAAAAAAAAAAAAAAAAAAAAAAAB/f38AAAAAA8zMzADAwP8Af39/AAAAAAAAAAAAAAAAAAAAAAAAAAAAIQAAABgAAAAUAAAAAEsAADAqAABYTQAA6TAAABAgAAAmAAAACAAAAP//////////MAAAABQAAAAAAAAAAAD//wAAAQAAAP//AAABAA=="/>
              </a:ext>
            </a:extLst>
          </p:cNvSpPr>
          <p:nvPr/>
        </p:nvSpPr>
        <p:spPr>
          <a:xfrm>
            <a:off x="12192000" y="6858000"/>
            <a:ext cx="381000" cy="109283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lvl="1">
              <a:defRPr noProof="1"/>
            </a:pPr>
            <a:r>
              <a:rPr lang="en-us" sz="100" cap="none"/>
              <a:t>eyJEZXNpZ25Db25jZXB0Ijp7IlByaW1hcnlTaGFwZSI6eyJDb25jZXB0X1NoYXBlIjoxLCJIZWlnaHQiOjMuMCwiQkdDb2xvciI6NSwiQnJpZ2h0bmVzcyI6MC4wLCJSYW5kb21BZGp1c3RtZW50cyI6bnVsbCwiQm9yZGVyV2lkdGgiOjAuMCwiQm9yZGVyU3R5bGUiOjEsIkJvcmRlckNvbG9yIjo1LCJCb3JkZXJUcmFuc3BlcmFuY3kiOjAuMCwiUG9zaXRpb24iOjYsIlNjYWxlIjowLCJSb3RhdGlvbiI6OTAuMCwiTWluaW11bSI6MSwiTWF4aW11bSI6MSwiVGV4dHVyZVNoYXBlIjpudWxsLCJQYXR0ZXJuVHlwZSI6MCwiVHJhbnNwYXJlbmN5IjowLjAsIk5ld1NoYXBlTmV3U2xpZGUiOmZhbHNlLCJTb2Z0RWRnZXMiOmZhbHNlLCJXaWR0aEZhY3QiOjAuMCwiSGVpZ2h0RmFjdCI6MC4wLCJPdmVybGF5UGFyZW50Ijp0cnVlfSwiUHJpbWFyeV9BZGRTaGFwZXMiOm51bGwsIlNlY29uZGFyeVNoYXBlIjpudWxsLCJNb2R1bGVTaGFwZSI6MSwiTW9kdWxlX0FkZFNoYXBlcyI6bnVsbCwiT3ZlcmxheU1vZHVsZSI6MCwiTW9kdWxlQWRqdXN0bWVudHMiOm51bGwsIlJlY3RhbmdsZVNtb290aCI6ZmFsc2UsIlJlY3RhbmdsZVNtb290aFJhZGl1cyI6MC4wMTExLCJCb3JkZXJTdHlsZSI6MCwiU2V0QkdCbG9ja3MiOmZhbHNlLCJNZXJnZU1vZHVsZSI6MH0sIkdyYWRpZW50IjoyLCJGb250VGl0bGUiOiJBcmlhbCBOYXJyb3ciLCJGb250VGV4dCI6IkFyaWFsIE5hcnJvdyIsIkZvbnRVcHBlcmNhc2UiOnRydWUsIlNoYXBlQ29uY2VwdCI6MCwiRG9Ob3RDcm9wQnlDb25jZXB0U2hhcGUiOnRydWUsIkNyZWF0aXZlTGV2ZWwiOjEsIkluc2VydEZsYXRpY29ucyI6ZmFsc2UsIkxUV0hfZm9yX3RpdGxlIjpbMC4wNDAwMDAwMDI4LDAuMDM3MzIzNzEsMC43ODc1LDAuMDYwOTA2NDVdLCJMVFdIX2Zvcl9mcmVlX3NwYWNlIjpbMC4wMzk5OTk5MTcxLDAuMTMzMzMzMzQsMC45MjAwMDAxLDAuNzY4ODg4OV0sIkxUV0hfZm9yX3NsaWRlX251bWVyYXRpb24iOlswLjkyNDQ0NDU1NiwwLjkxMjU5Mjc2OSwwLjAzNTU1NTUzLDAuNjM4OTkzXSwiRm9udFNpemUiOjAuMDMzMzMzMzM1MSwiYmdfY29sb3IiOlsyNDIsMjQyLDI0Ml0sImFjY2VudF9jb2xvciI6WzI0NCwxMCw3OV0sImFjY2VudDJfY29sb3IiOlswLDAsMTYwXSwiYWNjZW50M19jb2xvciI6bnVsbCwiYWNjZW50NF9jb2xvciI6bnVsbCwiYWNjZW50NV9jb2xvciI6bnVsbCwiYWNjZW50Nl9jb2xvciI6bnVsbCwiQ3VzdG9tQ29uY2VwdFNoYXBlIjpmYWxzZSwiQ29ycG9yYXRlU3R5bGUiOmZhbHNlfQ==</a:t>
            </a:r>
            <a:endParaRPr lang="ru-ru" sz="100" cap="none"/>
          </a:p>
        </p:txBody>
      </p:sp>
    </p:spTree>
    <p:extLst>
      <p:ext uri="{BB962C8B-B14F-4D97-AF65-F5344CB8AC3E}">
        <p14:creationId xmlns:p14="http://schemas.microsoft.com/office/powerpoint/2010/main" val="217187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sz="3600" b="0" i="0" u="none" strike="noStrike" kern="1" cap="none" spc="0" baseline="0" noProof="1">
          <a:solidFill>
            <a:schemeClr val="tx2"/>
          </a:solidFill>
          <a:effectLst/>
          <a:latin typeface="TT Hoves Medium" charset="0"/>
          <a:ea typeface="TT Hoves Medium" charset="0"/>
          <a:cs typeface="TT Hoves Medium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9pPr>
    </p:titleStyle>
    <p:bodyStyle>
      <a:lvl1pPr marL="0" marR="0" indent="0" algn="l" defTabSz="914400">
        <a:lnSpc>
          <a:spcPct val="90000"/>
        </a:lnSpc>
        <a:spcBef>
          <a:spcPts val="1000"/>
        </a:spcBef>
        <a:spcAft>
          <a:spcPts val="0"/>
        </a:spcAft>
        <a:buNone/>
        <a:tabLst/>
        <a:defRPr sz="2100" b="0" i="0" u="none" strike="noStrike" kern="1" cap="none" spc="0" baseline="0" noProof="1">
          <a:solidFill>
            <a:schemeClr val="tx2"/>
          </a:solidFill>
          <a:effectLst/>
          <a:latin typeface="TT Hoves" charset="0"/>
          <a:ea typeface="TT Hoves" charset="0"/>
          <a:cs typeface="TT Hoves" charset="0"/>
        </a:defRPr>
      </a:lvl1pPr>
      <a:lvl2pPr marL="0" marR="0" indent="0" algn="l" defTabSz="914400">
        <a:lnSpc>
          <a:spcPct val="100000"/>
        </a:lnSpc>
        <a:spcBef>
          <a:spcPts val="1400"/>
        </a:spcBef>
        <a:spcAft>
          <a:spcPts val="0"/>
        </a:spcAft>
        <a:buNone/>
        <a:tabLst/>
        <a:defRPr sz="1400" b="0" i="0" u="none" strike="noStrike" kern="1" cap="none" spc="0" baseline="0" noProof="1">
          <a:solidFill>
            <a:schemeClr val="tx2"/>
          </a:solidFill>
          <a:effectLst/>
          <a:latin typeface="TT Hoves" charset="0"/>
          <a:ea typeface="TT Hoves" charset="0"/>
          <a:cs typeface="TT Hoves" charset="0"/>
        </a:defRPr>
      </a:lvl2pPr>
      <a:lvl3pPr marL="0" marR="0" indent="0" algn="l" defTabSz="914400">
        <a:lnSpc>
          <a:spcPct val="120000"/>
        </a:lnSpc>
        <a:spcBef>
          <a:spcPts val="1400"/>
        </a:spcBef>
        <a:spcAft>
          <a:spcPts val="0"/>
        </a:spcAft>
        <a:buNone/>
        <a:tabLst/>
        <a:defRPr sz="1100" b="0" i="0" u="none" strike="noStrike" kern="400000" cap="none" spc="0" baseline="0" noProof="1">
          <a:solidFill>
            <a:schemeClr val="tx2"/>
          </a:solidFill>
          <a:effectLst/>
          <a:latin typeface="TT Hoves" charset="0"/>
          <a:ea typeface="TT Hoves" charset="0"/>
          <a:cs typeface="TT Hoves" charset="0"/>
        </a:defRPr>
      </a:lvl3pPr>
      <a:lvl4pPr marL="171450" marR="0" indent="-171450" algn="l" defTabSz="914400">
        <a:lnSpc>
          <a:spcPct val="90000"/>
        </a:lnSpc>
        <a:spcBef>
          <a:spcPts val="1400"/>
        </a:spcBef>
        <a:spcAft>
          <a:spcPts val="0"/>
        </a:spcAft>
        <a:buClr>
          <a:srgbClr val="00BEC8"/>
        </a:buClr>
        <a:buSzTx/>
        <a:buFont typeface="Wingdings" charset="0"/>
        <a:buChar char="§"/>
        <a:tabLst/>
        <a:defRPr sz="1100" b="0" i="0" u="none" strike="noStrike" kern="400000" cap="none" spc="0" baseline="0" noProof="1">
          <a:solidFill>
            <a:schemeClr val="tx2"/>
          </a:solidFill>
          <a:effectLst/>
          <a:latin typeface="TT Hoves" charset="0"/>
          <a:ea typeface="TT Hoves" charset="0"/>
          <a:cs typeface="TT Hoves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 noProof="1">
          <a:solidFill>
            <a:schemeClr val="tx1"/>
          </a:solidFill>
          <a:effectLst/>
          <a:latin typeface="TT Hoves" charset="0"/>
          <a:ea typeface="TT Hoves" charset="0"/>
          <a:cs typeface="TT Hoves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505A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505A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rgbClr val="46505A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017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6" r:id="rId10"/>
    <p:sldLayoutId id="2147483707" r:id="rId11"/>
    <p:sldLayoutId id="214748370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9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8502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2EE13C-E420-624B-9967-AA2C29F0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/>
              <a:t>Заголовок в одну или несколько строк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889E6-4F1C-4940-8169-2F67F3EF5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0" tIns="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3730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TT Hoves Medium" panose="02000503030000020004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100" b="0" i="0" kern="1200">
          <a:solidFill>
            <a:schemeClr val="tx2"/>
          </a:solidFill>
          <a:latin typeface="TT Hoves" panose="02000503030000020004" pitchFamily="2" charset="-52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None/>
        <a:defRPr sz="1400" b="0" i="0" kern="1200">
          <a:solidFill>
            <a:schemeClr val="tx2"/>
          </a:solidFill>
          <a:latin typeface="TT Hoves" panose="02000503030000020004" pitchFamily="2" charset="-52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1400"/>
        </a:spcBef>
        <a:spcAft>
          <a:spcPts val="0"/>
        </a:spcAft>
        <a:buFont typeface="Arial" panose="020B0604020202020204" pitchFamily="34" charset="0"/>
        <a:buNone/>
        <a:defRPr sz="1100" b="0" i="0" kern="1200">
          <a:solidFill>
            <a:schemeClr val="tx2"/>
          </a:solidFill>
          <a:latin typeface="TT Hoves" panose="02000503030000020004" pitchFamily="2" charset="-52"/>
          <a:ea typeface="+mn-ea"/>
          <a:cs typeface="+mn-cs"/>
        </a:defRPr>
      </a:lvl3pPr>
      <a:lvl4pPr marL="171450" indent="-171450" algn="l" defTabSz="914400" rtl="0" eaLnBrk="1" latinLnBrk="0" hangingPunct="1">
        <a:lnSpc>
          <a:spcPct val="90000"/>
        </a:lnSpc>
        <a:spcBef>
          <a:spcPts val="1400"/>
        </a:spcBef>
        <a:buClr>
          <a:srgbClr val="00BEC8"/>
        </a:buClr>
        <a:buSzPct val="100000"/>
        <a:buFont typeface="Wingdings" panose="05000000000000000000" pitchFamily="2" charset="2"/>
        <a:buChar char="§"/>
        <a:defRPr sz="1100" b="0" i="0" kern="1200">
          <a:solidFill>
            <a:schemeClr val="tx2"/>
          </a:solidFill>
          <a:latin typeface="TT Hoves" panose="02000503030000020004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;p1">
            <a:extLst>
              <a:ext uri="{FF2B5EF4-FFF2-40B4-BE49-F238E27FC236}">
                <a16:creationId xmlns:a16="http://schemas.microsoft.com/office/drawing/2014/main" id="{62277C41-419B-4E24-A054-1D47F1E6687B}"/>
              </a:ext>
            </a:extLst>
          </p:cNvPr>
          <p:cNvSpPr/>
          <p:nvPr/>
        </p:nvSpPr>
        <p:spPr>
          <a:xfrm>
            <a:off x="6178550" y="3114000"/>
            <a:ext cx="6013450" cy="1207629"/>
          </a:xfrm>
          <a:prstGeom prst="rect">
            <a:avLst/>
          </a:prstGeom>
          <a:solidFill>
            <a:srgbClr val="00BE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999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BEC8"/>
              </a:solidFill>
              <a:effectLst/>
              <a:uLnTx/>
              <a:uFillTx/>
              <a:latin typeface="TT Hoves" panose="02000503030000020004" pitchFamily="50" charset="-52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328;p1"/>
          <p:cNvSpPr/>
          <p:nvPr/>
        </p:nvSpPr>
        <p:spPr>
          <a:xfrm>
            <a:off x="6480000" y="3114000"/>
            <a:ext cx="5711999" cy="12076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20004" pitchFamily="50" charset="0"/>
                <a:ea typeface="Arial"/>
              </a:rPr>
              <a:t>Модуль балансировки нагрузки </a:t>
            </a:r>
            <a:b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20004" pitchFamily="50" charset="0"/>
                <a:ea typeface="Arial"/>
              </a:rPr>
            </a:br>
            <a:r>
              <a:rPr kumimoji="0" lang="ru-RU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20004" pitchFamily="50" charset="0"/>
                <a:ea typeface="Arial"/>
              </a:rPr>
              <a:t>Скала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20004" pitchFamily="50" charset="0"/>
                <a:ea typeface="Arial"/>
              </a:rPr>
              <a:t>^</a:t>
            </a:r>
            <a:r>
              <a:rPr kumimoji="0" lang="ru-RU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20004" pitchFamily="50" charset="0"/>
                <a:ea typeface="Arial"/>
              </a:rPr>
              <a:t>р МС.БН</a:t>
            </a:r>
            <a:endParaRPr kumimoji="0" lang="ru-RU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T Hoves Medium" panose="02000803030000020004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B81D7-9F48-3DA6-6AF8-52BF0DA6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7200"/>
            <a:ext cx="10413348" cy="578667"/>
          </a:xfrm>
        </p:spPr>
        <p:txBody>
          <a:bodyPr/>
          <a:lstStyle/>
          <a:p>
            <a:r>
              <a:rPr lang="ru-RU" sz="2800" dirty="0">
                <a:solidFill>
                  <a:schemeClr val="dk2"/>
                </a:solidFill>
                <a:latin typeface="TT Hoves Medium" panose="020B0003020000060003" pitchFamily="2" charset="-52"/>
              </a:rPr>
              <a:t>Конвертация протоколов</a:t>
            </a:r>
          </a:p>
        </p:txBody>
      </p:sp>
      <p:sp>
        <p:nvSpPr>
          <p:cNvPr id="46" name="Номер слайда 4">
            <a:extLst>
              <a:ext uri="{FF2B5EF4-FFF2-40B4-BE49-F238E27FC236}">
                <a16:creationId xmlns:a16="http://schemas.microsoft.com/office/drawing/2014/main" id="{B7377377-0DA0-45D1-A528-EA936E4C456A}"/>
              </a:ext>
            </a:extLst>
          </p:cNvPr>
          <p:cNvSpPr txBox="1">
            <a:spLocks/>
          </p:cNvSpPr>
          <p:nvPr/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Arial"/>
              <a:sym typeface="Arial"/>
            </a:endParaRPr>
          </a:p>
        </p:txBody>
      </p:sp>
      <p:sp>
        <p:nvSpPr>
          <p:cNvPr id="49" name="Текст 14"/>
          <p:cNvSpPr txBox="1">
            <a:spLocks/>
          </p:cNvSpPr>
          <p:nvPr/>
        </p:nvSpPr>
        <p:spPr>
          <a:xfrm>
            <a:off x="457201" y="1800000"/>
            <a:ext cx="5483224" cy="445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Балансировщик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может в ряде сценариев преобразовывать протоколы с фронта на </a:t>
            </a: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бэкенд.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Например, Балансировщик нагрузки может терминировать на себе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HTTP/HTTPS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(SSL) трафик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в различных вариациях и использовать </a:t>
            </a:r>
            <a:r>
              <a:rPr lang="ru-RU" sz="1600" kern="0" dirty="0">
                <a:solidFill>
                  <a:srgbClr val="00BEC8"/>
                </a:solidFill>
                <a:latin typeface="TT Hoves Medium" panose="02000803030000090004" pitchFamily="2" charset="0"/>
              </a:rPr>
              <a:t>HTTP без шифрования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при коммуникациях с </a:t>
            </a: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бэкендами.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Также возможна балансировка трафика с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statefull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stateless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сессиями, по протоколам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TCP/UDP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на уровне L4 без раскрытия, с применением тех же правил и методик, как и для балансировка HTTP.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Например, можно применять Балансировщик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для распределения нагрузки на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RDP/VDI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фермы,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SSL VPN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шлюзы.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2B1099-0068-E95D-54D2-06CAC0290EE4}"/>
              </a:ext>
            </a:extLst>
          </p:cNvPr>
          <p:cNvGrpSpPr/>
          <p:nvPr/>
        </p:nvGrpSpPr>
        <p:grpSpPr>
          <a:xfrm>
            <a:off x="6429706" y="1800000"/>
            <a:ext cx="4795836" cy="4060198"/>
            <a:chOff x="6429706" y="1676716"/>
            <a:chExt cx="4795836" cy="406019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429706" y="1676716"/>
              <a:ext cx="4745340" cy="1151522"/>
              <a:chOff x="6250530" y="1676716"/>
              <a:chExt cx="4745340" cy="1151522"/>
            </a:xfrm>
          </p:grpSpPr>
          <p:sp>
            <p:nvSpPr>
              <p:cNvPr id="82" name="Line 74"/>
              <p:cNvSpPr>
                <a:spLocks noChangeShapeType="1"/>
              </p:cNvSpPr>
              <p:nvPr/>
            </p:nvSpPr>
            <p:spPr bwMode="auto">
              <a:xfrm>
                <a:off x="6666582" y="2398340"/>
                <a:ext cx="1496334" cy="0"/>
              </a:xfrm>
              <a:prstGeom prst="line">
                <a:avLst/>
              </a:prstGeom>
              <a:noFill/>
              <a:ln w="12700" cap="rnd">
                <a:solidFill>
                  <a:schemeClr val="bg2"/>
                </a:solidFill>
                <a:prstDash val="solid"/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Rectangle 102"/>
              <p:cNvSpPr>
                <a:spLocks noChangeArrowheads="1"/>
              </p:cNvSpPr>
              <p:nvPr/>
            </p:nvSpPr>
            <p:spPr bwMode="auto">
              <a:xfrm>
                <a:off x="10484513" y="2632664"/>
                <a:ext cx="511357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T Hoves Medium" panose="02000803030000090004" pitchFamily="2" charset="0"/>
                    <a:ea typeface="+mn-ea"/>
                    <a:cs typeface="+mn-cs"/>
                  </a:rPr>
                  <a:t>Backend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2" name="Rectangle 104"/>
              <p:cNvSpPr>
                <a:spLocks noChangeArrowheads="1"/>
              </p:cNvSpPr>
              <p:nvPr/>
            </p:nvSpPr>
            <p:spPr bwMode="auto">
              <a:xfrm>
                <a:off x="8095529" y="2674350"/>
                <a:ext cx="639599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T Hoves Medium" panose="02000803030000090004" pitchFamily="2" charset="0"/>
                    <a:ea typeface="+mn-ea"/>
                    <a:cs typeface="+mn-cs"/>
                  </a:rPr>
                  <a:t>Angie ADC</a:t>
                </a:r>
              </a:p>
            </p:txBody>
          </p:sp>
          <p:grpSp>
            <p:nvGrpSpPr>
              <p:cNvPr id="126" name="Группа 125"/>
              <p:cNvGrpSpPr/>
              <p:nvPr/>
            </p:nvGrpSpPr>
            <p:grpSpPr>
              <a:xfrm>
                <a:off x="10563997" y="2256955"/>
                <a:ext cx="352390" cy="279296"/>
                <a:chOff x="11175046" y="1343284"/>
                <a:chExt cx="590550" cy="468055"/>
              </a:xfrm>
            </p:grpSpPr>
            <p:pic>
              <p:nvPicPr>
                <p:cNvPr id="127" name="Graphic 218">
                  <a:extLst>
                    <a:ext uri="{FF2B5EF4-FFF2-40B4-BE49-F238E27FC236}">
                      <a16:creationId xmlns:a16="http://schemas.microsoft.com/office/drawing/2014/main" id="{0C4DE067-D6DE-4422-AA21-03242EEB48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75046" y="1343284"/>
                  <a:ext cx="590550" cy="161925"/>
                </a:xfrm>
                <a:prstGeom prst="rect">
                  <a:avLst/>
                </a:prstGeom>
                <a:ln w="9525">
                  <a:solidFill>
                    <a:srgbClr val="00BEC8"/>
                  </a:solidFill>
                </a:ln>
              </p:spPr>
            </p:pic>
            <p:pic>
              <p:nvPicPr>
                <p:cNvPr id="128" name="Graphic 218">
                  <a:extLst>
                    <a:ext uri="{FF2B5EF4-FFF2-40B4-BE49-F238E27FC236}">
                      <a16:creationId xmlns:a16="http://schemas.microsoft.com/office/drawing/2014/main" id="{0C4DE067-D6DE-4422-AA21-03242EEB48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75046" y="1496349"/>
                  <a:ext cx="590550" cy="161925"/>
                </a:xfrm>
                <a:prstGeom prst="rect">
                  <a:avLst/>
                </a:prstGeom>
                <a:ln w="9525">
                  <a:solidFill>
                    <a:srgbClr val="00BEC8"/>
                  </a:solidFill>
                </a:ln>
              </p:spPr>
            </p:pic>
            <p:pic>
              <p:nvPicPr>
                <p:cNvPr id="129" name="Graphic 218">
                  <a:extLst>
                    <a:ext uri="{FF2B5EF4-FFF2-40B4-BE49-F238E27FC236}">
                      <a16:creationId xmlns:a16="http://schemas.microsoft.com/office/drawing/2014/main" id="{0C4DE067-D6DE-4422-AA21-03242EEB48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75046" y="1649414"/>
                  <a:ext cx="590550" cy="161925"/>
                </a:xfrm>
                <a:prstGeom prst="rect">
                  <a:avLst/>
                </a:prstGeom>
                <a:ln w="9525">
                  <a:solidFill>
                    <a:srgbClr val="00BEC8"/>
                  </a:solidFill>
                </a:ln>
              </p:spPr>
            </p:pic>
          </p:grpSp>
          <p:pic>
            <p:nvPicPr>
              <p:cNvPr id="130" name="Graphic 39">
                <a:extLst>
                  <a:ext uri="{FF2B5EF4-FFF2-40B4-BE49-F238E27FC236}">
                    <a16:creationId xmlns:a16="http://schemas.microsoft.com/office/drawing/2014/main" id="{FC2702E6-0E13-471E-BE51-F54395CDF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162916" y="2139428"/>
                <a:ext cx="504825" cy="514350"/>
              </a:xfrm>
              <a:prstGeom prst="rect">
                <a:avLst/>
              </a:prstGeom>
            </p:spPr>
          </p:pic>
          <p:pic>
            <p:nvPicPr>
              <p:cNvPr id="137" name="Graphic 149">
                <a:extLst>
                  <a:ext uri="{FF2B5EF4-FFF2-40B4-BE49-F238E27FC236}">
                    <a16:creationId xmlns:a16="http://schemas.microsoft.com/office/drawing/2014/main" id="{61F3F4BD-95CA-4771-942E-70E327282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250530" y="2093037"/>
                <a:ext cx="416052" cy="400050"/>
              </a:xfrm>
              <a:prstGeom prst="rect">
                <a:avLst/>
              </a:prstGeom>
            </p:spPr>
          </p:pic>
          <p:sp>
            <p:nvSpPr>
              <p:cNvPr id="31" name="Line 74"/>
              <p:cNvSpPr>
                <a:spLocks noChangeShapeType="1"/>
              </p:cNvSpPr>
              <p:nvPr/>
            </p:nvSpPr>
            <p:spPr bwMode="auto">
              <a:xfrm>
                <a:off x="8667741" y="2396602"/>
                <a:ext cx="1896256" cy="0"/>
              </a:xfrm>
              <a:prstGeom prst="line">
                <a:avLst/>
              </a:prstGeom>
              <a:noFill/>
              <a:ln w="12700" cap="rnd">
                <a:solidFill>
                  <a:schemeClr val="bg2"/>
                </a:solidFill>
                <a:prstDash val="solid"/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7" name="Соединительная линия уступом 6"/>
              <p:cNvCxnSpPr>
                <a:stCxn id="137" idx="0"/>
                <a:endCxn id="130" idx="0"/>
              </p:cNvCxnSpPr>
              <p:nvPr/>
            </p:nvCxnSpPr>
            <p:spPr>
              <a:xfrm rot="16200000" flipH="1">
                <a:off x="7413746" y="1137846"/>
                <a:ext cx="46391" cy="1956773"/>
              </a:xfrm>
              <a:prstGeom prst="bentConnector3">
                <a:avLst>
                  <a:gd name="adj1" fmla="val -492768"/>
                </a:avLst>
              </a:prstGeom>
              <a:ln>
                <a:solidFill>
                  <a:srgbClr val="00BEC8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102"/>
              <p:cNvSpPr>
                <a:spLocks noChangeArrowheads="1"/>
              </p:cNvSpPr>
              <p:nvPr/>
            </p:nvSpPr>
            <p:spPr bwMode="auto">
              <a:xfrm>
                <a:off x="6889897" y="1676716"/>
                <a:ext cx="969816" cy="307777"/>
              </a:xfrm>
              <a:prstGeom prst="rect">
                <a:avLst/>
              </a:prstGeom>
              <a:solidFill>
                <a:srgbClr val="003251"/>
              </a:solidFill>
              <a:ln>
                <a:noFill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T Hoves Medium" panose="02000803030000090004" pitchFamily="2" charset="0"/>
                    <a:ea typeface="+mn-ea"/>
                    <a:cs typeface="+mn-cs"/>
                  </a:rPr>
                  <a:t>HTTPS, HTTP/3, </a:t>
                </a:r>
                <a:b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T Hoves Medium" panose="02000803030000090004" pitchFamily="2" charset="0"/>
                    <a:ea typeface="+mn-ea"/>
                    <a:cs typeface="+mn-cs"/>
                  </a:rPr>
                </a:b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T Hoves Medium" panose="02000803030000090004" pitchFamily="2" charset="0"/>
                    <a:ea typeface="+mn-ea"/>
                    <a:cs typeface="+mn-cs"/>
                  </a:rPr>
                  <a:t>HTTP/2 </a:t>
                </a:r>
                <a:r>
                  <a:rPr kumimoji="0" lang="en-US" alt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T Hoves Medium" panose="02000803030000090004" pitchFamily="2" charset="0"/>
                    <a:ea typeface="+mn-ea"/>
                    <a:cs typeface="+mn-cs"/>
                  </a:rPr>
                  <a:t>etc</a:t>
                </a:r>
                <a:endPara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endParaRPr>
              </a:p>
            </p:txBody>
          </p:sp>
          <p:cxnSp>
            <p:nvCxnSpPr>
              <p:cNvPr id="36" name="Соединительная линия уступом 35"/>
              <p:cNvCxnSpPr/>
              <p:nvPr/>
            </p:nvCxnSpPr>
            <p:spPr>
              <a:xfrm rot="16200000" flipH="1">
                <a:off x="9579429" y="999844"/>
                <a:ext cx="46391" cy="2268000"/>
              </a:xfrm>
              <a:prstGeom prst="bentConnector3">
                <a:avLst>
                  <a:gd name="adj1" fmla="val -541236"/>
                </a:avLst>
              </a:prstGeom>
              <a:ln>
                <a:solidFill>
                  <a:srgbClr val="00BEC8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102"/>
              <p:cNvSpPr>
                <a:spLocks noChangeArrowheads="1"/>
              </p:cNvSpPr>
              <p:nvPr/>
            </p:nvSpPr>
            <p:spPr bwMode="auto">
              <a:xfrm>
                <a:off x="9302494" y="1761539"/>
                <a:ext cx="600261" cy="153888"/>
              </a:xfrm>
              <a:prstGeom prst="rect">
                <a:avLst/>
              </a:prstGeom>
              <a:solidFill>
                <a:srgbClr val="003957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T Hoves Medium" panose="02000803030000090004" pitchFamily="2" charset="0"/>
                    <a:ea typeface="+mn-ea"/>
                    <a:cs typeface="+mn-cs"/>
                  </a:rPr>
                  <a:t>HTTP/1.1</a:t>
                </a:r>
              </a:p>
            </p:txBody>
          </p:sp>
        </p:grpSp>
        <p:sp>
          <p:nvSpPr>
            <p:cNvPr id="42" name="Line 74"/>
            <p:cNvSpPr>
              <a:spLocks noChangeShapeType="1"/>
            </p:cNvSpPr>
            <p:nvPr/>
          </p:nvSpPr>
          <p:spPr bwMode="auto">
            <a:xfrm>
              <a:off x="6845758" y="4780894"/>
              <a:ext cx="1496334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Rectangle 102"/>
            <p:cNvSpPr>
              <a:spLocks noChangeArrowheads="1"/>
            </p:cNvSpPr>
            <p:nvPr/>
          </p:nvSpPr>
          <p:spPr bwMode="auto">
            <a:xfrm>
              <a:off x="10626019" y="4347694"/>
              <a:ext cx="58669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Backend 1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sp>
          <p:nvSpPr>
            <p:cNvPr id="47" name="Rectangle 104"/>
            <p:cNvSpPr>
              <a:spLocks noChangeArrowheads="1"/>
            </p:cNvSpPr>
            <p:nvPr/>
          </p:nvSpPr>
          <p:spPr bwMode="auto">
            <a:xfrm>
              <a:off x="8274705" y="5056904"/>
              <a:ext cx="63959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Angie ADC</a:t>
              </a:r>
            </a:p>
          </p:txBody>
        </p:sp>
        <p:sp>
          <p:nvSpPr>
            <p:cNvPr id="50" name="Rectangle 108"/>
            <p:cNvSpPr>
              <a:spLocks noChangeArrowheads="1"/>
            </p:cNvSpPr>
            <p:nvPr/>
          </p:nvSpPr>
          <p:spPr bwMode="auto">
            <a:xfrm>
              <a:off x="10613195" y="5583026"/>
              <a:ext cx="6123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Backend 2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pic>
          <p:nvPicPr>
            <p:cNvPr id="59" name="Graphic 39">
              <a:extLst>
                <a:ext uri="{FF2B5EF4-FFF2-40B4-BE49-F238E27FC236}">
                  <a16:creationId xmlns:a16="http://schemas.microsoft.com/office/drawing/2014/main" id="{FC2702E6-0E13-471E-BE51-F54395CDF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42092" y="4521982"/>
              <a:ext cx="504825" cy="514350"/>
            </a:xfrm>
            <a:prstGeom prst="rect">
              <a:avLst/>
            </a:prstGeom>
          </p:spPr>
        </p:pic>
        <p:cxnSp>
          <p:nvCxnSpPr>
            <p:cNvPr id="60" name="Соединительная линия уступом 59"/>
            <p:cNvCxnSpPr/>
            <p:nvPr/>
          </p:nvCxnSpPr>
          <p:spPr>
            <a:xfrm rot="5400000" flipH="1" flipV="1">
              <a:off x="9489304" y="3287832"/>
              <a:ext cx="380300" cy="2088000"/>
            </a:xfrm>
            <a:prstGeom prst="bentConnector2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Соединительная линия уступом 60"/>
            <p:cNvCxnSpPr/>
            <p:nvPr/>
          </p:nvCxnSpPr>
          <p:spPr>
            <a:xfrm rot="16200000" flipH="1">
              <a:off x="9601762" y="4244484"/>
              <a:ext cx="155384" cy="2088000"/>
            </a:xfrm>
            <a:prstGeom prst="bentConnector2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Graphic 149">
              <a:extLst>
                <a:ext uri="{FF2B5EF4-FFF2-40B4-BE49-F238E27FC236}">
                  <a16:creationId xmlns:a16="http://schemas.microsoft.com/office/drawing/2014/main" id="{61F3F4BD-95CA-4771-942E-70E32728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29706" y="4475591"/>
              <a:ext cx="416052" cy="400050"/>
            </a:xfrm>
            <a:prstGeom prst="rect">
              <a:avLst/>
            </a:prstGeom>
          </p:spPr>
        </p:pic>
        <p:sp>
          <p:nvSpPr>
            <p:cNvPr id="64" name="Rectangle 102"/>
            <p:cNvSpPr>
              <a:spLocks noChangeArrowheads="1"/>
            </p:cNvSpPr>
            <p:nvPr/>
          </p:nvSpPr>
          <p:spPr bwMode="auto">
            <a:xfrm>
              <a:off x="9152066" y="3918811"/>
              <a:ext cx="10547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RDP, SSL VPN </a:t>
              </a:r>
              <a:r>
                <a:rPr kumimoji="0" lang="en-US" alt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etc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sp>
          <p:nvSpPr>
            <p:cNvPr id="65" name="Rectangle 102"/>
            <p:cNvSpPr>
              <a:spLocks noChangeArrowheads="1"/>
            </p:cNvSpPr>
            <p:nvPr/>
          </p:nvSpPr>
          <p:spPr bwMode="auto">
            <a:xfrm>
              <a:off x="9152066" y="5159019"/>
              <a:ext cx="10547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RDP, SSL VPN </a:t>
              </a:r>
              <a:r>
                <a:rPr kumimoji="0" lang="en-US" alt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etc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0743173" y="3976532"/>
              <a:ext cx="352390" cy="300055"/>
              <a:chOff x="9902755" y="5435310"/>
              <a:chExt cx="352390" cy="300055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9902755" y="5435310"/>
                <a:ext cx="352390" cy="100185"/>
              </a:xfrm>
              <a:prstGeom prst="rect">
                <a:avLst/>
              </a:prstGeom>
              <a:noFill/>
              <a:ln w="12700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902755" y="5535245"/>
                <a:ext cx="352390" cy="100185"/>
              </a:xfrm>
              <a:prstGeom prst="rect">
                <a:avLst/>
              </a:prstGeom>
              <a:noFill/>
              <a:ln w="12700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902755" y="5635180"/>
                <a:ext cx="352390" cy="100185"/>
              </a:xfrm>
              <a:prstGeom prst="rect">
                <a:avLst/>
              </a:prstGeom>
              <a:noFill/>
              <a:ln w="12700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743173" y="5210673"/>
              <a:ext cx="352390" cy="300055"/>
              <a:chOff x="9902755" y="5435310"/>
              <a:chExt cx="352390" cy="300055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9902755" y="5435310"/>
                <a:ext cx="352390" cy="100185"/>
              </a:xfrm>
              <a:prstGeom prst="rect">
                <a:avLst/>
              </a:prstGeom>
              <a:noFill/>
              <a:ln w="12700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9902755" y="5535245"/>
                <a:ext cx="352390" cy="100185"/>
              </a:xfrm>
              <a:prstGeom prst="rect">
                <a:avLst/>
              </a:prstGeom>
              <a:noFill/>
              <a:ln w="12700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9902755" y="5635180"/>
                <a:ext cx="352390" cy="100185"/>
              </a:xfrm>
              <a:prstGeom prst="rect">
                <a:avLst/>
              </a:prstGeom>
              <a:noFill/>
              <a:ln w="12700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4" name="Rectangle 102"/>
            <p:cNvSpPr>
              <a:spLocks noChangeArrowheads="1"/>
            </p:cNvSpPr>
            <p:nvPr/>
          </p:nvSpPr>
          <p:spPr bwMode="auto">
            <a:xfrm>
              <a:off x="7088547" y="4554304"/>
              <a:ext cx="10547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RDP, SSL VPN </a:t>
              </a:r>
              <a:r>
                <a:rPr kumimoji="0" lang="en-US" alt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etc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</p:grpSp>
      <p:sp>
        <p:nvSpPr>
          <p:cNvPr id="41" name="Заголовок 10">
            <a:extLst>
              <a:ext uri="{FF2B5EF4-FFF2-40B4-BE49-F238E27FC236}">
                <a16:creationId xmlns:a16="http://schemas.microsoft.com/office/drawing/2014/main" id="{4B2AACF5-6E01-4FD2-B01A-923B11B00508}"/>
              </a:ext>
            </a:extLst>
          </p:cNvPr>
          <p:cNvSpPr txBox="1">
            <a:spLocks/>
          </p:cNvSpPr>
          <p:nvPr/>
        </p:nvSpPr>
        <p:spPr>
          <a:xfrm>
            <a:off x="457200" y="457201"/>
            <a:ext cx="10413348" cy="5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kern="0" dirty="0">
                <a:solidFill>
                  <a:schemeClr val="bg2"/>
                </a:solidFill>
                <a:latin typeface="TT Hoves Medium" panose="02000803030000020004" pitchFamily="50" charset="-52"/>
              </a:rPr>
              <a:t>Модуль балансировки нагрузки 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Скала</a:t>
            </a:r>
            <a:r>
              <a:rPr lang="ru-RU" kern="0" dirty="0">
                <a:solidFill>
                  <a:schemeClr val="lt1"/>
                </a:solidFill>
                <a:latin typeface="TT Hoves Medium" panose="020B0003020000060003" pitchFamily="2" charset="-52"/>
              </a:rPr>
              <a:t>^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р </a:t>
            </a:r>
            <a:endParaRPr lang="ru-RU" u="sng" kern="0" dirty="0">
              <a:latin typeface="TT Hoves Medium" panose="020008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53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Текст 14"/>
          <p:cNvSpPr txBox="1">
            <a:spLocks/>
          </p:cNvSpPr>
          <p:nvPr/>
        </p:nvSpPr>
        <p:spPr>
          <a:xfrm>
            <a:off x="457201" y="1800000"/>
            <a:ext cx="5483224" cy="495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C511F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Балансировщик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может распределять нагрузку с учётом </a:t>
            </a:r>
            <a:r>
              <a:rPr lang="ru-RU" sz="1600" dirty="0" err="1">
                <a:solidFill>
                  <a:srgbClr val="FFFFFF"/>
                </a:solidFill>
                <a:latin typeface="TT Hoves "/>
                <a:cs typeface="Arial" panose="020B0604020202020204" pitchFamily="34" charset="0"/>
              </a:rPr>
              <a:t>персистентности</a:t>
            </a:r>
            <a:r>
              <a:rPr lang="ru-RU" sz="1600" dirty="0">
                <a:solidFill>
                  <a:srgbClr val="FFFFFF"/>
                </a:solidFill>
                <a:latin typeface="TT Hoves "/>
                <a:cs typeface="Arial" panose="020B0604020202020204" pitchFamily="34" charset="0"/>
              </a:rPr>
              <a:t> к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лиентских сессий — чтобы трафик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от одного пользователя терминировался на одном </a:t>
            </a:r>
            <a:r>
              <a:rPr lang="ru-RU" sz="1600" dirty="0">
                <a:solidFill>
                  <a:srgbClr val="FFFFFF"/>
                </a:solidFill>
                <a:latin typeface="TT Hoves "/>
                <a:cs typeface="Arial" panose="020B0604020202020204" pitchFamily="34" charset="0"/>
              </a:rPr>
              <a:t>бэкенде до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тех пор, пока он доступен.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C511F"/>
              </a:buClr>
              <a:buSzPts val="1400"/>
              <a:buFont typeface="Noto Sans Symbols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 panose="020B0604020202020204" pitchFamily="34" charset="0"/>
              <a:sym typeface="Arial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C511F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Это достигается за счёт применения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хэширования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 пользовательских идентификаторов (в простейшем случае — по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IP)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 в динамическом режиме.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C511F"/>
              </a:buClr>
              <a:buSzPts val="1400"/>
              <a:buFont typeface="Noto Sans Symbols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 panose="020B0604020202020204" pitchFamily="34" charset="0"/>
              <a:sym typeface="Arial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C511F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Кроме этого, типовые сценарии балансировки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предполагают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перенаправление определённой доли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клиентского трафика на выделенный отдельный </a:t>
            </a:r>
            <a:r>
              <a:rPr lang="ru-RU" sz="1600" dirty="0">
                <a:solidFill>
                  <a:srgbClr val="FFFFFF"/>
                </a:solidFill>
                <a:latin typeface="TT Hoves "/>
                <a:cs typeface="Arial" panose="020B0604020202020204" pitchFamily="34" charset="0"/>
              </a:rPr>
              <a:t>бэкенд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(или группу), например, для постепенного релиза новой версии приложения или сервиса на ограниченную аудиторию.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C511F"/>
              </a:buClr>
              <a:buSzPts val="1400"/>
              <a:buFont typeface="Noto Sans Symbols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B81D7-9F48-3DA6-6AF8-52BF0DA6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7200"/>
            <a:ext cx="10413348" cy="578667"/>
          </a:xfr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TT Hoves Medium" panose="02000803030000090004" pitchFamily="2" charset="0"/>
              </a:rPr>
              <a:t>Персистентность сессий и распределение</a:t>
            </a:r>
          </a:p>
        </p:txBody>
      </p:sp>
      <p:sp>
        <p:nvSpPr>
          <p:cNvPr id="46" name="Номер слайда 4">
            <a:extLst>
              <a:ext uri="{FF2B5EF4-FFF2-40B4-BE49-F238E27FC236}">
                <a16:creationId xmlns:a16="http://schemas.microsoft.com/office/drawing/2014/main" id="{B7377377-0DA0-45D1-A528-EA936E4C456A}"/>
              </a:ext>
            </a:extLst>
          </p:cNvPr>
          <p:cNvSpPr txBox="1">
            <a:spLocks/>
          </p:cNvSpPr>
          <p:nvPr/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Arial"/>
              <a:sym typeface="Arial"/>
            </a:endParaRPr>
          </a:p>
        </p:txBody>
      </p:sp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id="{7784CB64-D65E-4B7F-B8A6-D1FB680FC3F2}"/>
              </a:ext>
            </a:extLst>
          </p:cNvPr>
          <p:cNvSpPr/>
          <p:nvPr/>
        </p:nvSpPr>
        <p:spPr>
          <a:xfrm>
            <a:off x="6240463" y="4086763"/>
            <a:ext cx="5508625" cy="2294987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00BEC8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52000" rIns="180000" bIns="25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upstream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27D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myapp1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ip_hash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server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192.168.56.61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server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192.168.56.62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server {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listen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80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server_name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27D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localhost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location / {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proxy_pass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27D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http://myapp1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}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7EEF59-BF0E-AA0E-02D8-FF87C4627928}"/>
              </a:ext>
            </a:extLst>
          </p:cNvPr>
          <p:cNvGrpSpPr/>
          <p:nvPr/>
        </p:nvGrpSpPr>
        <p:grpSpPr>
          <a:xfrm>
            <a:off x="6235461" y="1728000"/>
            <a:ext cx="4701767" cy="2160075"/>
            <a:chOff x="6235461" y="1365137"/>
            <a:chExt cx="4701767" cy="2160075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10446844" y="1657693"/>
              <a:ext cx="352390" cy="300055"/>
              <a:chOff x="9902755" y="5435310"/>
              <a:chExt cx="352390" cy="300055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9902755" y="5435310"/>
                <a:ext cx="352390" cy="100185"/>
              </a:xfrm>
              <a:prstGeom prst="rect">
                <a:avLst/>
              </a:prstGeom>
              <a:noFill/>
              <a:ln w="12700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9902755" y="5535245"/>
                <a:ext cx="352390" cy="100185"/>
              </a:xfrm>
              <a:prstGeom prst="rect">
                <a:avLst/>
              </a:prstGeom>
              <a:noFill/>
              <a:ln w="12700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902755" y="5635180"/>
                <a:ext cx="352390" cy="100185"/>
              </a:xfrm>
              <a:prstGeom prst="rect">
                <a:avLst/>
              </a:prstGeom>
              <a:noFill/>
              <a:ln w="12700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0" name="Rectangle 102"/>
            <p:cNvSpPr>
              <a:spLocks noChangeArrowheads="1"/>
            </p:cNvSpPr>
            <p:nvPr/>
          </p:nvSpPr>
          <p:spPr bwMode="auto">
            <a:xfrm>
              <a:off x="10308850" y="2034542"/>
              <a:ext cx="62837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Backend A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sp>
          <p:nvSpPr>
            <p:cNvPr id="112" name="Rectangle 104"/>
            <p:cNvSpPr>
              <a:spLocks noChangeArrowheads="1"/>
            </p:cNvSpPr>
            <p:nvPr/>
          </p:nvSpPr>
          <p:spPr bwMode="auto">
            <a:xfrm>
              <a:off x="8147994" y="2674350"/>
              <a:ext cx="63959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Angie ADC</a:t>
              </a:r>
            </a:p>
          </p:txBody>
        </p:sp>
        <p:sp>
          <p:nvSpPr>
            <p:cNvPr id="116" name="Rectangle 108"/>
            <p:cNvSpPr>
              <a:spLocks noChangeArrowheads="1"/>
            </p:cNvSpPr>
            <p:nvPr/>
          </p:nvSpPr>
          <p:spPr bwMode="auto">
            <a:xfrm>
              <a:off x="10310454" y="3371324"/>
              <a:ext cx="62517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Backend B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pic>
          <p:nvPicPr>
            <p:cNvPr id="130" name="Graphic 39">
              <a:extLst>
                <a:ext uri="{FF2B5EF4-FFF2-40B4-BE49-F238E27FC236}">
                  <a16:creationId xmlns:a16="http://schemas.microsoft.com/office/drawing/2014/main" id="{FC2702E6-0E13-471E-BE51-F54395CDF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15381" y="2139428"/>
              <a:ext cx="504825" cy="514350"/>
            </a:xfrm>
            <a:prstGeom prst="rect">
              <a:avLst/>
            </a:prstGeom>
          </p:spPr>
        </p:pic>
        <p:pic>
          <p:nvPicPr>
            <p:cNvPr id="137" name="Graphic 149">
              <a:extLst>
                <a:ext uri="{FF2B5EF4-FFF2-40B4-BE49-F238E27FC236}">
                  <a16:creationId xmlns:a16="http://schemas.microsoft.com/office/drawing/2014/main" id="{61F3F4BD-95CA-4771-942E-70E32728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35461" y="1557698"/>
              <a:ext cx="416052" cy="400050"/>
            </a:xfrm>
            <a:prstGeom prst="rect">
              <a:avLst/>
            </a:prstGeom>
          </p:spPr>
        </p:pic>
        <p:pic>
          <p:nvPicPr>
            <p:cNvPr id="42" name="Graphic 149">
              <a:extLst>
                <a:ext uri="{FF2B5EF4-FFF2-40B4-BE49-F238E27FC236}">
                  <a16:creationId xmlns:a16="http://schemas.microsoft.com/office/drawing/2014/main" id="{61F3F4BD-95CA-4771-942E-70E32728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35461" y="2903873"/>
              <a:ext cx="416052" cy="400050"/>
            </a:xfrm>
            <a:prstGeom prst="rect">
              <a:avLst/>
            </a:prstGeom>
          </p:spPr>
        </p:pic>
        <p:sp>
          <p:nvSpPr>
            <p:cNvPr id="43" name="Line 74"/>
            <p:cNvSpPr>
              <a:spLocks noChangeShapeType="1"/>
            </p:cNvSpPr>
            <p:nvPr/>
          </p:nvSpPr>
          <p:spPr bwMode="auto">
            <a:xfrm>
              <a:off x="6651513" y="1786351"/>
              <a:ext cx="1527013" cy="522133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Line 74"/>
            <p:cNvSpPr>
              <a:spLocks noChangeShapeType="1"/>
            </p:cNvSpPr>
            <p:nvPr/>
          </p:nvSpPr>
          <p:spPr bwMode="auto">
            <a:xfrm flipV="1">
              <a:off x="6651513" y="2496675"/>
              <a:ext cx="1527013" cy="522133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10446844" y="3003868"/>
              <a:ext cx="352390" cy="300055"/>
              <a:chOff x="9902755" y="5435310"/>
              <a:chExt cx="352390" cy="300055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9902755" y="5435310"/>
                <a:ext cx="352390" cy="100185"/>
              </a:xfrm>
              <a:prstGeom prst="rect">
                <a:avLst/>
              </a:prstGeom>
              <a:noFill/>
              <a:ln w="12700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902755" y="5535245"/>
                <a:ext cx="352390" cy="100185"/>
              </a:xfrm>
              <a:prstGeom prst="rect">
                <a:avLst/>
              </a:prstGeom>
              <a:noFill/>
              <a:ln w="12700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902755" y="5635180"/>
                <a:ext cx="352390" cy="100185"/>
              </a:xfrm>
              <a:prstGeom prst="rect">
                <a:avLst/>
              </a:prstGeom>
              <a:noFill/>
              <a:ln w="12700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1" name="Line 74"/>
            <p:cNvSpPr>
              <a:spLocks noChangeShapeType="1"/>
            </p:cNvSpPr>
            <p:nvPr/>
          </p:nvSpPr>
          <p:spPr bwMode="auto">
            <a:xfrm flipV="1">
              <a:off x="8781837" y="1779069"/>
              <a:ext cx="1527013" cy="522133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Line 74"/>
            <p:cNvSpPr>
              <a:spLocks noChangeShapeType="1"/>
            </p:cNvSpPr>
            <p:nvPr/>
          </p:nvSpPr>
          <p:spPr bwMode="auto">
            <a:xfrm>
              <a:off x="8781837" y="2489393"/>
              <a:ext cx="1527013" cy="522133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Дуга 5"/>
            <p:cNvSpPr/>
            <p:nvPr/>
          </p:nvSpPr>
          <p:spPr>
            <a:xfrm flipV="1">
              <a:off x="6651513" y="1365137"/>
              <a:ext cx="3657337" cy="535450"/>
            </a:xfrm>
            <a:prstGeom prst="arc">
              <a:avLst>
                <a:gd name="adj1" fmla="val 10889148"/>
                <a:gd name="adj2" fmla="val 21523949"/>
              </a:avLst>
            </a:prstGeom>
            <a:ln w="12700">
              <a:solidFill>
                <a:srgbClr val="E43D3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Дуга 53"/>
            <p:cNvSpPr/>
            <p:nvPr/>
          </p:nvSpPr>
          <p:spPr>
            <a:xfrm>
              <a:off x="6656237" y="2893641"/>
              <a:ext cx="3657337" cy="535450"/>
            </a:xfrm>
            <a:prstGeom prst="arc">
              <a:avLst>
                <a:gd name="adj1" fmla="val 10889148"/>
                <a:gd name="adj2" fmla="val 21523949"/>
              </a:avLst>
            </a:prstGeom>
            <a:ln w="12700">
              <a:solidFill>
                <a:srgbClr val="E43D3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Заголовок 10">
            <a:extLst>
              <a:ext uri="{FF2B5EF4-FFF2-40B4-BE49-F238E27FC236}">
                <a16:creationId xmlns:a16="http://schemas.microsoft.com/office/drawing/2014/main" id="{3A990E33-6A44-4AE6-A4C7-7EBC9F9BECC5}"/>
              </a:ext>
            </a:extLst>
          </p:cNvPr>
          <p:cNvSpPr txBox="1">
            <a:spLocks/>
          </p:cNvSpPr>
          <p:nvPr/>
        </p:nvSpPr>
        <p:spPr>
          <a:xfrm>
            <a:off x="457200" y="457201"/>
            <a:ext cx="10413348" cy="5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kern="0" dirty="0">
                <a:solidFill>
                  <a:schemeClr val="bg2"/>
                </a:solidFill>
                <a:latin typeface="TT Hoves Medium" panose="02000803030000020004" pitchFamily="50" charset="-52"/>
              </a:rPr>
              <a:t>Модуль балансировки нагрузки 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Скала</a:t>
            </a:r>
            <a:r>
              <a:rPr lang="ru-RU" kern="0" dirty="0">
                <a:solidFill>
                  <a:schemeClr val="lt1"/>
                </a:solidFill>
                <a:latin typeface="TT Hoves Medium" panose="020B0003020000060003" pitchFamily="2" charset="-52"/>
              </a:rPr>
              <a:t>^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р </a:t>
            </a:r>
            <a:endParaRPr lang="ru-RU" u="sng" kern="0" dirty="0">
              <a:latin typeface="TT Hoves Medium" panose="020008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610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B81D7-9F48-3DA6-6AF8-52BF0DA6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7200"/>
            <a:ext cx="10413348" cy="394514"/>
          </a:xfrm>
        </p:spPr>
        <p:txBody>
          <a:bodyPr/>
          <a:lstStyle/>
          <a:p>
            <a:r>
              <a:rPr lang="ru-RU" sz="2800" dirty="0">
                <a:solidFill>
                  <a:schemeClr val="bg2"/>
                </a:solidFill>
                <a:latin typeface="TT Hoves Medium" panose="02000803030000090004" pitchFamily="2" charset="0"/>
              </a:rPr>
              <a:t>Мониторинг и графическое отображение</a:t>
            </a:r>
          </a:p>
        </p:txBody>
      </p:sp>
      <p:sp>
        <p:nvSpPr>
          <p:cNvPr id="46" name="Номер слайда 4">
            <a:extLst>
              <a:ext uri="{FF2B5EF4-FFF2-40B4-BE49-F238E27FC236}">
                <a16:creationId xmlns:a16="http://schemas.microsoft.com/office/drawing/2014/main" id="{B7377377-0DA0-45D1-A528-EA936E4C456A}"/>
              </a:ext>
            </a:extLst>
          </p:cNvPr>
          <p:cNvSpPr txBox="1">
            <a:spLocks/>
          </p:cNvSpPr>
          <p:nvPr/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Arial"/>
              <a:sym typeface="Arial"/>
            </a:endParaRPr>
          </a:p>
        </p:txBody>
      </p:sp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8FB10172-1738-4687-948B-B5340575E1A6}"/>
              </a:ext>
            </a:extLst>
          </p:cNvPr>
          <p:cNvSpPr txBox="1">
            <a:spLocks/>
          </p:cNvSpPr>
          <p:nvPr/>
        </p:nvSpPr>
        <p:spPr>
          <a:xfrm>
            <a:off x="457200" y="457201"/>
            <a:ext cx="10413348" cy="5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kern="0" dirty="0">
                <a:solidFill>
                  <a:schemeClr val="bg2"/>
                </a:solidFill>
                <a:latin typeface="TT Hoves Medium" panose="02000803030000020004" pitchFamily="50" charset="-52"/>
              </a:rPr>
              <a:t>Модуль балансировки нагрузки 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Скала</a:t>
            </a:r>
            <a:r>
              <a:rPr lang="ru-RU" kern="0" dirty="0">
                <a:solidFill>
                  <a:schemeClr val="lt1"/>
                </a:solidFill>
                <a:latin typeface="TT Hoves Medium" panose="020B0003020000060003" pitchFamily="2" charset="-52"/>
              </a:rPr>
              <a:t>^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р </a:t>
            </a:r>
            <a:endParaRPr lang="ru-RU" u="sng" kern="0" dirty="0">
              <a:latin typeface="TT Hoves Medium" panose="02000803030000020004" pitchFamily="50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B94279-A060-4BD3-8835-5F0D7F352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35281"/>
            <a:ext cx="9610253" cy="50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1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B81D7-9F48-3DA6-6AF8-52BF0DA6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7200"/>
            <a:ext cx="10413348" cy="578667"/>
          </a:xfrm>
        </p:spPr>
        <p:txBody>
          <a:bodyPr/>
          <a:lstStyle/>
          <a:p>
            <a:r>
              <a:rPr lang="ru-RU" sz="2800" dirty="0">
                <a:solidFill>
                  <a:schemeClr val="bg2"/>
                </a:solidFill>
                <a:latin typeface="TT Hoves Medium" panose="02000803030000090004" pitchFamily="2" charset="0"/>
              </a:rPr>
              <a:t>Сравнение с конкурентами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3E89CB9-4439-4F9D-8BE1-CC2D36F62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82956"/>
              </p:ext>
            </p:extLst>
          </p:nvPr>
        </p:nvGraphicFramePr>
        <p:xfrm>
          <a:off x="457200" y="1496098"/>
          <a:ext cx="5508626" cy="4956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766517916"/>
                    </a:ext>
                  </a:extLst>
                </a:gridCol>
                <a:gridCol w="2665559">
                  <a:extLst>
                    <a:ext uri="{9D8B030D-6E8A-4147-A177-3AD203B41FA5}">
                      <a16:colId xmlns:a16="http://schemas.microsoft.com/office/drawing/2014/main" val="297522687"/>
                    </a:ext>
                  </a:extLst>
                </a:gridCol>
                <a:gridCol w="690485">
                  <a:extLst>
                    <a:ext uri="{9D8B030D-6E8A-4147-A177-3AD203B41FA5}">
                      <a16:colId xmlns:a16="http://schemas.microsoft.com/office/drawing/2014/main" val="2966930011"/>
                    </a:ext>
                  </a:extLst>
                </a:gridCol>
                <a:gridCol w="412788">
                  <a:extLst>
                    <a:ext uri="{9D8B030D-6E8A-4147-A177-3AD203B41FA5}">
                      <a16:colId xmlns:a16="http://schemas.microsoft.com/office/drawing/2014/main" val="61360301"/>
                    </a:ext>
                  </a:extLst>
                </a:gridCol>
                <a:gridCol w="1163316">
                  <a:extLst>
                    <a:ext uri="{9D8B030D-6E8A-4147-A177-3AD203B41FA5}">
                      <a16:colId xmlns:a16="http://schemas.microsoft.com/office/drawing/2014/main" val="451121371"/>
                    </a:ext>
                  </a:extLst>
                </a:gridCol>
                <a:gridCol w="315221">
                  <a:extLst>
                    <a:ext uri="{9D8B030D-6E8A-4147-A177-3AD203B41FA5}">
                      <a16:colId xmlns:a16="http://schemas.microsoft.com/office/drawing/2014/main" val="2697603481"/>
                    </a:ext>
                  </a:extLst>
                </a:gridCol>
              </a:tblGrid>
              <a:tr h="1267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Medium" panose="02000803030000090004" pitchFamily="2" charset="0"/>
                        </a:rPr>
                        <a:t>№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bg2"/>
                          </a:solidFill>
                          <a:effectLst/>
                          <a:latin typeface="TT Hoves Medium" panose="02000803030000090004" pitchFamily="2" charset="0"/>
                        </a:rPr>
                        <a:t>Параметр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effectLst/>
                        <a:latin typeface="TT Hoves Medium" panose="02000803030000090004" pitchFamily="2" charset="0"/>
                      </a:endParaRPr>
                    </a:p>
                  </a:txBody>
                  <a:tcPr marL="108000" marR="2491" marT="2491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chemeClr val="bg2"/>
                          </a:solidFill>
                          <a:effectLst/>
                          <a:latin typeface="TT Hoves Medium" panose="02000803030000090004" pitchFamily="2" charset="0"/>
                        </a:rPr>
                        <a:t>HA Proxy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TT Hoves Medium" panose="02000803030000090004" pitchFamily="2" charset="0"/>
                      </a:endParaRPr>
                    </a:p>
                  </a:txBody>
                  <a:tcPr marL="0" marR="0" marT="2491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chemeClr val="bg2"/>
                          </a:solidFill>
                          <a:effectLst/>
                          <a:latin typeface="TT Hoves Medium" panose="02000803030000090004" pitchFamily="2" charset="0"/>
                        </a:rPr>
                        <a:t>Nginx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TT Hoves Medium" panose="02000803030000090004" pitchFamily="2" charset="0"/>
                      </a:endParaRPr>
                    </a:p>
                  </a:txBody>
                  <a:tcPr marL="0" marR="0" marT="2491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bg2"/>
                          </a:solidFill>
                          <a:effectLst/>
                          <a:latin typeface="TT Hoves Medium" panose="02000803030000090004" pitchFamily="2" charset="0"/>
                        </a:rPr>
                        <a:t>Балансировщик Скала^р 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TT Hoves Medium" panose="02000803030000090004" pitchFamily="2" charset="0"/>
                      </a:endParaRPr>
                    </a:p>
                  </a:txBody>
                  <a:tcPr marL="0" marR="0" marT="2491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chemeClr val="bg2"/>
                          </a:solidFill>
                          <a:effectLst/>
                          <a:latin typeface="TT Hoves Medium" panose="02000803030000090004" pitchFamily="2" charset="0"/>
                        </a:rPr>
                        <a:t>F5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TT Hoves Medium" panose="02000803030000090004" pitchFamily="2" charset="0"/>
                      </a:endParaRPr>
                    </a:p>
                  </a:txBody>
                  <a:tcPr marL="0" marR="0" marT="2491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5637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1</a:t>
                      </a: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Периодическая проверка доступности обслуживающих (бэкенд) серверов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70978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2</a:t>
                      </a: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Несколько алгоритмов определения доступности сервера: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tcp-check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,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http-check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,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mysql-check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71292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3</a:t>
                      </a: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Балансировка HTTP / HTTPS / TCP-запросов между «живыми» серверами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866579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4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Поддержка </a:t>
                      </a:r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TLS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88756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5</a:t>
                      </a: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Возможность закрепления определенных клиентов за конкретными обслуживающими серверами (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stick-tables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042492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6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Поддержка </a:t>
                      </a:r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HTTP/2.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756352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7</a:t>
                      </a: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Балансировка на основе наименьшего потребления полосы пропускания (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least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bandwidth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104451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8</a:t>
                      </a: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Балансировка на основе наименьшего числа пакетов в единицу времени (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least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packets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25824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9</a:t>
                      </a: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Балансировка нагрузки на основе кратчайшего ответа (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least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time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839889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10</a:t>
                      </a: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Постепенная подача трафика на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проксируемый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 сервер (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slow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start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201744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11</a:t>
                      </a: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Обновление списка upstream серверов </a:t>
                      </a:r>
                      <a:b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</a:b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по SRV-записям DNS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413197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12</a:t>
                      </a: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Конфигурация через API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проксируемых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 серверов без перезапуска приложения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684693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13</a:t>
                      </a: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Балансировка по произвольному параметру </a:t>
                      </a:r>
                      <a:b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</a:b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из ответа на основной или проверочный запрос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545258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14</a:t>
                      </a: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Поддержка балансировки GSLB с учетом активных проверок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upstream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 серверов у каждого балансера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353584"/>
                  </a:ext>
                </a:extLst>
              </a:tr>
            </a:tbl>
          </a:graphicData>
        </a:graphic>
      </p:graphicFrame>
      <p:sp>
        <p:nvSpPr>
          <p:cNvPr id="46" name="Номер слайда 4">
            <a:extLst>
              <a:ext uri="{FF2B5EF4-FFF2-40B4-BE49-F238E27FC236}">
                <a16:creationId xmlns:a16="http://schemas.microsoft.com/office/drawing/2014/main" id="{B7377377-0DA0-45D1-A528-EA936E4C456A}"/>
              </a:ext>
            </a:extLst>
          </p:cNvPr>
          <p:cNvSpPr txBox="1">
            <a:spLocks/>
          </p:cNvSpPr>
          <p:nvPr/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sym typeface="Arial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0AB85FD-B51E-AAE2-BFB7-42A993971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110174"/>
              </p:ext>
            </p:extLst>
          </p:nvPr>
        </p:nvGraphicFramePr>
        <p:xfrm>
          <a:off x="6240463" y="1496098"/>
          <a:ext cx="5508626" cy="4963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2766517916"/>
                    </a:ext>
                  </a:extLst>
                </a:gridCol>
                <a:gridCol w="2665559">
                  <a:extLst>
                    <a:ext uri="{9D8B030D-6E8A-4147-A177-3AD203B41FA5}">
                      <a16:colId xmlns:a16="http://schemas.microsoft.com/office/drawing/2014/main" val="297522687"/>
                    </a:ext>
                  </a:extLst>
                </a:gridCol>
                <a:gridCol w="690485">
                  <a:extLst>
                    <a:ext uri="{9D8B030D-6E8A-4147-A177-3AD203B41FA5}">
                      <a16:colId xmlns:a16="http://schemas.microsoft.com/office/drawing/2014/main" val="2966930011"/>
                    </a:ext>
                  </a:extLst>
                </a:gridCol>
                <a:gridCol w="412788">
                  <a:extLst>
                    <a:ext uri="{9D8B030D-6E8A-4147-A177-3AD203B41FA5}">
                      <a16:colId xmlns:a16="http://schemas.microsoft.com/office/drawing/2014/main" val="61360301"/>
                    </a:ext>
                  </a:extLst>
                </a:gridCol>
                <a:gridCol w="1163316">
                  <a:extLst>
                    <a:ext uri="{9D8B030D-6E8A-4147-A177-3AD203B41FA5}">
                      <a16:colId xmlns:a16="http://schemas.microsoft.com/office/drawing/2014/main" val="451121371"/>
                    </a:ext>
                  </a:extLst>
                </a:gridCol>
                <a:gridCol w="315221">
                  <a:extLst>
                    <a:ext uri="{9D8B030D-6E8A-4147-A177-3AD203B41FA5}">
                      <a16:colId xmlns:a16="http://schemas.microsoft.com/office/drawing/2014/main" val="2697603481"/>
                    </a:ext>
                  </a:extLst>
                </a:gridCol>
              </a:tblGrid>
              <a:tr h="1267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Medium" panose="02000803030000090004" pitchFamily="2" charset="0"/>
                        </a:rPr>
                        <a:t>№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chemeClr val="bg2"/>
                          </a:solidFill>
                          <a:effectLst/>
                          <a:latin typeface="TT Hoves Medium" panose="02000803030000090004" pitchFamily="2" charset="0"/>
                        </a:rPr>
                        <a:t>Параметр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effectLst/>
                        <a:latin typeface="TT Hoves Medium" panose="02000803030000090004" pitchFamily="2" charset="0"/>
                      </a:endParaRPr>
                    </a:p>
                  </a:txBody>
                  <a:tcPr marL="108000" marR="2491" marT="2491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chemeClr val="bg2"/>
                          </a:solidFill>
                          <a:effectLst/>
                          <a:latin typeface="TT Hoves Medium" panose="02000803030000090004" pitchFamily="2" charset="0"/>
                        </a:rPr>
                        <a:t>HA Proxy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TT Hoves Medium" panose="02000803030000090004" pitchFamily="2" charset="0"/>
                      </a:endParaRPr>
                    </a:p>
                  </a:txBody>
                  <a:tcPr marL="0" marR="0" marT="2491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chemeClr val="bg2"/>
                          </a:solidFill>
                          <a:effectLst/>
                          <a:latin typeface="TT Hoves Medium" panose="02000803030000090004" pitchFamily="2" charset="0"/>
                        </a:rPr>
                        <a:t>Nginx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TT Hoves Medium" panose="02000803030000090004" pitchFamily="2" charset="0"/>
                      </a:endParaRPr>
                    </a:p>
                  </a:txBody>
                  <a:tcPr marL="0" marR="0" marT="2491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bg2"/>
                          </a:solidFill>
                          <a:effectLst/>
                          <a:latin typeface="TT Hoves Medium" panose="02000803030000090004" pitchFamily="2" charset="0"/>
                        </a:rPr>
                        <a:t>Балансировщик Скала^р 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TT Hoves Medium" panose="02000803030000090004" pitchFamily="2" charset="0"/>
                      </a:endParaRPr>
                    </a:p>
                  </a:txBody>
                  <a:tcPr marL="0" marR="0" marT="2491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chemeClr val="bg2"/>
                          </a:solidFill>
                          <a:effectLst/>
                          <a:latin typeface="TT Hoves Medium" panose="02000803030000090004" pitchFamily="2" charset="0"/>
                        </a:rPr>
                        <a:t>F5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TT Hoves Medium" panose="02000803030000090004" pitchFamily="2" charset="0"/>
                      </a:endParaRPr>
                    </a:p>
                  </a:txBody>
                  <a:tcPr marL="0" marR="0" marT="2491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5637"/>
                  </a:ext>
                </a:extLst>
              </a:tr>
              <a:tr h="223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15</a:t>
                      </a: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Поддержка протоколов динамической </a:t>
                      </a:r>
                      <a:b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</a:b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и статической маршрутизации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108000" marR="18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0" marR="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485884"/>
                  </a:ext>
                </a:extLst>
              </a:tr>
              <a:tr h="223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16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Встроенная поддержка ACME для перевыпуска сертификатов без использования сторонних утилит (таких как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certbot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906612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17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Поддержка ГОСТ TLS на основе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КриптоПро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294003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18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API для интеграции с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Prometheus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 для сбора метрик в реальном времени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752054"/>
                  </a:ext>
                </a:extLst>
              </a:tr>
              <a:tr h="1271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19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Визуальный интерфейс управления конфигурацией и мониторинга с ролевой моделью доступа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312965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20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Наличие технической </a:t>
                      </a:r>
                      <a:r>
                        <a:rPr lang="ru-RU" sz="900" b="0" i="0" u="none" strike="noStrike" cap="none" dirty="0">
                          <a:solidFill>
                            <a:schemeClr val="bg2"/>
                          </a:solidFill>
                          <a:effectLst/>
                          <a:latin typeface="TT Hoves "/>
                          <a:ea typeface="+mn-ea"/>
                          <a:cs typeface="+mn-cs"/>
                          <a:sym typeface="Arial"/>
                        </a:rPr>
                        <a:t>поддержки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 производителем на территории России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95483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21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Возможность приоритизации дорожной карты </a:t>
                      </a:r>
                      <a:b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</a:b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с вендором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26005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22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Присутствие в реестре отечественного ПО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272104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23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GSLB на основе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хеша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 IP адреса назначения/источника,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хеш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 порта/источника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058641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24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GSLB на основе наименьшего числа соединений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54222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25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GSLB на основе кратчайшего ответа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957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26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GSLB </a:t>
                      </a:r>
                      <a:r>
                        <a:rPr lang="en-US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на</a:t>
                      </a:r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основе</a:t>
                      </a:r>
                      <a:r>
                        <a:rPr lang="en-US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 RTT (round-trip time)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067545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27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Возможность аутентификации администратора по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Tacacs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/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Radius</a:t>
                      </a: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/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Ldap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033094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28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Поддержка SNMPv3 и SNMP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Trap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878509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29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Детальное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логирование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271762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30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Возможность формирования отчетов</a:t>
                      </a:r>
                      <a:endParaRPr lang="ru-RU" sz="900" b="0" i="0" u="none" strike="noStrike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267830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31</a:t>
                      </a: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Откат настроек на предыдущее состояние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EC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005296"/>
                  </a:ext>
                </a:extLst>
              </a:tr>
              <a:tr h="1040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32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solidFill>
                            <a:schemeClr val="bg2"/>
                          </a:solidFill>
                          <a:effectLst/>
                          <a:latin typeface="TT Hoves "/>
                        </a:rPr>
                        <a:t>iRules</a:t>
                      </a:r>
                      <a:endParaRPr lang="en-US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T Hoves 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TT Hoves "/>
                      </a:endParaRPr>
                    </a:p>
                  </a:txBody>
                  <a:tcPr marL="72000" marR="36000" marT="18000" marB="18000" anchor="ctr">
                    <a:lnL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E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868253"/>
                  </a:ext>
                </a:extLst>
              </a:tr>
            </a:tbl>
          </a:graphicData>
        </a:graphic>
      </p:graphicFrame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19F6E32E-49C1-407A-8C91-211D800B705B}"/>
              </a:ext>
            </a:extLst>
          </p:cNvPr>
          <p:cNvSpPr txBox="1">
            <a:spLocks/>
          </p:cNvSpPr>
          <p:nvPr/>
        </p:nvSpPr>
        <p:spPr>
          <a:xfrm>
            <a:off x="457200" y="457201"/>
            <a:ext cx="10413348" cy="5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kern="0" dirty="0">
                <a:solidFill>
                  <a:schemeClr val="bg2"/>
                </a:solidFill>
                <a:latin typeface="TT Hoves Medium" panose="02000803030000020004" pitchFamily="50" charset="-52"/>
              </a:rPr>
              <a:t>Модуль балансировки нагрузки 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Скала</a:t>
            </a:r>
            <a:r>
              <a:rPr lang="ru-RU" kern="0" dirty="0">
                <a:solidFill>
                  <a:schemeClr val="lt1"/>
                </a:solidFill>
                <a:latin typeface="TT Hoves Medium" panose="020B0003020000060003" pitchFamily="2" charset="-52"/>
              </a:rPr>
              <a:t>^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р </a:t>
            </a:r>
            <a:endParaRPr lang="ru-RU" u="sng" kern="0" dirty="0">
              <a:latin typeface="TT Hoves Medium" panose="020008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5211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A9D4A1-45B2-47DB-90D0-34563B15432E}"/>
              </a:ext>
            </a:extLst>
          </p:cNvPr>
          <p:cNvSpPr/>
          <p:nvPr/>
        </p:nvSpPr>
        <p:spPr>
          <a:xfrm>
            <a:off x="8893514" y="418779"/>
            <a:ext cx="2082532" cy="1021221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BEC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E1B4DB-CE4F-4914-90A2-A6E5F50B18E0}"/>
              </a:ext>
            </a:extLst>
          </p:cNvPr>
          <p:cNvSpPr/>
          <p:nvPr/>
        </p:nvSpPr>
        <p:spPr>
          <a:xfrm>
            <a:off x="8553281" y="194209"/>
            <a:ext cx="2492347" cy="87394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BEC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Номер слайда 4">
            <a:extLst>
              <a:ext uri="{FF2B5EF4-FFF2-40B4-BE49-F238E27FC236}">
                <a16:creationId xmlns:a16="http://schemas.microsoft.com/office/drawing/2014/main" id="{B7377377-0DA0-45D1-A528-EA936E4C456A}"/>
              </a:ext>
            </a:extLst>
          </p:cNvPr>
          <p:cNvSpPr txBox="1">
            <a:spLocks/>
          </p:cNvSpPr>
          <p:nvPr/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Arial"/>
              <a:sym typeface="Arial"/>
            </a:endParaRPr>
          </a:p>
        </p:txBody>
      </p:sp>
      <p:sp>
        <p:nvSpPr>
          <p:cNvPr id="49" name="Текст 14"/>
          <p:cNvSpPr txBox="1">
            <a:spLocks/>
          </p:cNvSpPr>
          <p:nvPr/>
        </p:nvSpPr>
        <p:spPr>
          <a:xfrm>
            <a:off x="457200" y="2160000"/>
            <a:ext cx="5503385" cy="2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Функциональность локальной балансировки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(LTM)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 panose="020B0604020202020204" pitchFamily="34" charset="0"/>
              <a:sym typeface="Arial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Функциональность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глобальной балансировки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(GTM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)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Поддержка динамических протоколов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маршрутизации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 BGP, OSPF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IS-IS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Сетевые интерфейсы 4х25 Гбит/с на сервер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Кластер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Active-Active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 panose="020B0604020202020204" pitchFamily="34" charset="0"/>
              <a:sym typeface="Arial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Производительность 2х20 Гбит/с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Текст 14"/>
          <p:cNvSpPr txBox="1">
            <a:spLocks/>
          </p:cNvSpPr>
          <p:nvPr/>
        </p:nvSpPr>
        <p:spPr>
          <a:xfrm>
            <a:off x="457201" y="4680000"/>
            <a:ext cx="6057900" cy="155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Noto Sans Symbols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 panose="020B0604020202020204" pitchFamily="34" charset="0"/>
                <a:sym typeface="Arial"/>
              </a:rPr>
              <a:t>Дополнительные преимущества: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Присутствие в реестре ПО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(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Реестровая запись №24972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 panose="020B0604020202020204" pitchFamily="34" charset="0"/>
              <a:sym typeface="Arial"/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Локальная техническая поддержка от вендора 8х5 или 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x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7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Возможность доработки функционала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 panose="020B0604020202020204" pitchFamily="34" charset="0"/>
                <a:sym typeface="Arial"/>
              </a:rPr>
              <a:t>по требованиям заказчика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/>
              <a:sym typeface="Arial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FAC7CB0-EA15-45CF-8F5F-2A680AF7A264}"/>
              </a:ext>
            </a:extLst>
          </p:cNvPr>
          <p:cNvSpPr txBox="1">
            <a:spLocks/>
          </p:cNvSpPr>
          <p:nvPr/>
        </p:nvSpPr>
        <p:spPr>
          <a:xfrm>
            <a:off x="457200" y="996366"/>
            <a:ext cx="10413348" cy="57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6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Аппаратная поставка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2A8B12-C23A-C855-237A-3BB748514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10" y="1996515"/>
            <a:ext cx="5843671" cy="2864969"/>
          </a:xfrm>
          <a:prstGeom prst="rect">
            <a:avLst/>
          </a:prstGeom>
        </p:spPr>
      </p:pic>
      <p:sp>
        <p:nvSpPr>
          <p:cNvPr id="13" name="Заголовок 10">
            <a:extLst>
              <a:ext uri="{FF2B5EF4-FFF2-40B4-BE49-F238E27FC236}">
                <a16:creationId xmlns:a16="http://schemas.microsoft.com/office/drawing/2014/main" id="{2A006E59-F44F-4E76-A332-252E6D16E5C8}"/>
              </a:ext>
            </a:extLst>
          </p:cNvPr>
          <p:cNvSpPr txBox="1">
            <a:spLocks/>
          </p:cNvSpPr>
          <p:nvPr/>
        </p:nvSpPr>
        <p:spPr>
          <a:xfrm>
            <a:off x="457200" y="408515"/>
            <a:ext cx="10413348" cy="5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kern="0" dirty="0">
                <a:solidFill>
                  <a:schemeClr val="bg2"/>
                </a:solidFill>
                <a:latin typeface="TT Hoves Medium" panose="02000803030000020004" pitchFamily="50" charset="-52"/>
              </a:rPr>
              <a:t>Модуль балансировки нагрузки 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Скала</a:t>
            </a:r>
            <a:r>
              <a:rPr lang="ru-RU" kern="0" dirty="0">
                <a:solidFill>
                  <a:schemeClr val="lt1"/>
                </a:solidFill>
                <a:latin typeface="TT Hoves Medium" panose="020B0003020000060003" pitchFamily="2" charset="-52"/>
              </a:rPr>
              <a:t>^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р </a:t>
            </a:r>
            <a:endParaRPr lang="ru-RU" u="sng" kern="0" dirty="0">
              <a:latin typeface="TT Hoves Medium" panose="020008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6460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;p1">
            <a:extLst>
              <a:ext uri="{FF2B5EF4-FFF2-40B4-BE49-F238E27FC236}">
                <a16:creationId xmlns:a16="http://schemas.microsoft.com/office/drawing/2014/main" id="{62277C41-419B-4E24-A054-1D47F1E6687B}"/>
              </a:ext>
            </a:extLst>
          </p:cNvPr>
          <p:cNvSpPr/>
          <p:nvPr/>
        </p:nvSpPr>
        <p:spPr>
          <a:xfrm>
            <a:off x="6178550" y="2927928"/>
            <a:ext cx="6013450" cy="2016000"/>
          </a:xfrm>
          <a:prstGeom prst="rect">
            <a:avLst/>
          </a:prstGeom>
          <a:solidFill>
            <a:srgbClr val="00BEC8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999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BEC8"/>
              </a:solidFill>
              <a:effectLst/>
              <a:uLnTx/>
              <a:uFillTx/>
              <a:latin typeface="TT Hoves" panose="02000503030000020004" pitchFamily="50" charset="-52"/>
              <a:ea typeface="Calibri"/>
              <a:cs typeface="Calibri"/>
              <a:sym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r>
              <a:rPr lang="ru-RU" sz="2800">
                <a:latin typeface="TT Hoves Medium" panose="02000803030000090004" pitchFamily="2" charset="0"/>
              </a:rPr>
              <a:t>Спасибо </a:t>
            </a:r>
            <a:r>
              <a:rPr lang="ru-RU" sz="2800" dirty="0">
                <a:latin typeface="TT Hoves Medium" panose="02000803030000090004" pitchFamily="2" charset="0"/>
              </a:rPr>
              <a:t>за внимание!</a:t>
            </a:r>
            <a:endParaRPr lang="en-GB" sz="2800" dirty="0">
              <a:latin typeface="TT Hoves Medium" panose="0200080303000009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467CE-1E0B-49B9-9755-ABDA3A1F24C1}"/>
              </a:ext>
            </a:extLst>
          </p:cNvPr>
          <p:cNvSpPr txBox="1"/>
          <p:nvPr/>
        </p:nvSpPr>
        <p:spPr>
          <a:xfrm>
            <a:off x="190500" y="6350000"/>
            <a:ext cx="2667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200" b="1">
                <a:solidFill>
                  <a:srgbClr val="46505A"/>
                </a:solidFill>
              </a:rPr>
              <a:t>Документ актуализирован 17.09.2025</a:t>
            </a:r>
          </a:p>
        </p:txBody>
      </p:sp>
    </p:spTree>
    <p:extLst>
      <p:ext uri="{BB962C8B-B14F-4D97-AF65-F5344CB8AC3E}">
        <p14:creationId xmlns:p14="http://schemas.microsoft.com/office/powerpoint/2010/main" val="104778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06BF8CDD-0731-421D-900E-9A71CFCB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0413348" cy="539165"/>
          </a:xfrm>
        </p:spPr>
        <p:txBody>
          <a:bodyPr bIns="0"/>
          <a:lstStyle/>
          <a:p>
            <a:r>
              <a:rPr lang="ru-RU" dirty="0">
                <a:solidFill>
                  <a:schemeClr val="bg2"/>
                </a:solidFill>
                <a:latin typeface="TT Hoves Medium" panose="02000803030000020004" pitchFamily="50" charset="-52"/>
              </a:rPr>
              <a:t>О технологии балансировки нагрузки</a:t>
            </a:r>
            <a:endParaRPr lang="ru-RU" u="sng" dirty="0">
              <a:solidFill>
                <a:schemeClr val="tx2"/>
              </a:solidFill>
              <a:latin typeface="TT Hoves Medium" panose="02000803030000020004" pitchFamily="50" charset="-52"/>
            </a:endParaRP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id="{3CAB28C3-1FEB-4082-A43A-161E460931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CA0B4"/>
                </a:solidFill>
                <a:effectLst/>
                <a:uLnTx/>
                <a:uFillTx/>
                <a:latin typeface="TT Hoves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CA0B4"/>
              </a:solidFill>
              <a:effectLst/>
              <a:uLnTx/>
              <a:uFillTx/>
              <a:latin typeface="TT Hoves"/>
              <a:ea typeface="+mn-ea"/>
              <a:cs typeface="Arial"/>
              <a:sym typeface="Arial"/>
            </a:endParaRP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B5B9BAC8-C7B1-4575-9CDD-8680D1DB29C2}"/>
              </a:ext>
            </a:extLst>
          </p:cNvPr>
          <p:cNvSpPr txBox="1">
            <a:spLocks/>
          </p:cNvSpPr>
          <p:nvPr/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Arial"/>
              <a:sym typeface="Arial"/>
            </a:endParaRPr>
          </a:p>
        </p:txBody>
      </p:sp>
      <p:sp>
        <p:nvSpPr>
          <p:cNvPr id="23" name="Текст 14"/>
          <p:cNvSpPr txBox="1">
            <a:spLocks/>
          </p:cNvSpPr>
          <p:nvPr/>
        </p:nvSpPr>
        <p:spPr>
          <a:xfrm>
            <a:off x="457201" y="3082248"/>
            <a:ext cx="5494338" cy="296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DNS балансировка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— Обеспечивает балансировку нагрузки и отказоустойчивость в нескольких центрах обработки данных.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L4 балансировка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(Транспортный) — Распределение трафика идет на основе информации из протоколов TCP или UDP. Данный метод популярен в сетевых сервисах, где важно учитывать порты и протоколы, но не требуется анализировать содержимое трафика.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L7 балансировка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(Прикладной) — Распределение идет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на базе содержимого приложения (HTTP/HTTPS). Идеален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для сложных веб-приложений, микросервисных архитектур, API-шлюзов, где нужно учитывать контекст запроса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и принимать решения на основе содержимого HTTP-запросов.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845BEE-679B-0107-7A44-1A129377E9BE}"/>
              </a:ext>
            </a:extLst>
          </p:cNvPr>
          <p:cNvGrpSpPr/>
          <p:nvPr/>
        </p:nvGrpSpPr>
        <p:grpSpPr>
          <a:xfrm>
            <a:off x="7142370" y="3148092"/>
            <a:ext cx="3728178" cy="3290176"/>
            <a:chOff x="7142370" y="3039237"/>
            <a:chExt cx="3728178" cy="3290176"/>
          </a:xfrm>
        </p:grpSpPr>
        <p:sp>
          <p:nvSpPr>
            <p:cNvPr id="45" name="Шестиугольник 44"/>
            <p:cNvSpPr/>
            <p:nvPr/>
          </p:nvSpPr>
          <p:spPr>
            <a:xfrm>
              <a:off x="8143327" y="3944849"/>
              <a:ext cx="1436347" cy="1238230"/>
            </a:xfrm>
            <a:prstGeom prst="hexagon">
              <a:avLst/>
            </a:prstGeom>
            <a:noFill/>
            <a:ln w="12700">
              <a:solidFill>
                <a:srgbClr val="00BEC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327036" y="4330095"/>
              <a:ext cx="1071797" cy="467739"/>
            </a:xfrm>
            <a:prstGeom prst="rect">
              <a:avLst/>
            </a:prstGeom>
            <a:solidFill>
              <a:srgbClr val="00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LB</a:t>
              </a:r>
            </a:p>
          </p:txBody>
        </p:sp>
        <p:sp>
          <p:nvSpPr>
            <p:cNvPr id="47" name="Овал 46"/>
            <p:cNvSpPr/>
            <p:nvPr/>
          </p:nvSpPr>
          <p:spPr>
            <a:xfrm>
              <a:off x="7238307" y="3039237"/>
              <a:ext cx="226795" cy="226795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8" name="Овал 47"/>
            <p:cNvSpPr/>
            <p:nvPr/>
          </p:nvSpPr>
          <p:spPr>
            <a:xfrm>
              <a:off x="7238307" y="5861897"/>
              <a:ext cx="226795" cy="226795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49" name="Овал 48"/>
            <p:cNvSpPr/>
            <p:nvPr/>
          </p:nvSpPr>
          <p:spPr>
            <a:xfrm>
              <a:off x="7238307" y="3352866"/>
              <a:ext cx="226795" cy="226795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0" name="Овал 49"/>
            <p:cNvSpPr/>
            <p:nvPr/>
          </p:nvSpPr>
          <p:spPr>
            <a:xfrm>
              <a:off x="7238307" y="3666495"/>
              <a:ext cx="226795" cy="226795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1" name="Овал 50"/>
            <p:cNvSpPr/>
            <p:nvPr/>
          </p:nvSpPr>
          <p:spPr>
            <a:xfrm>
              <a:off x="7238307" y="3980124"/>
              <a:ext cx="226795" cy="226795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2" name="Овал 51"/>
            <p:cNvSpPr/>
            <p:nvPr/>
          </p:nvSpPr>
          <p:spPr>
            <a:xfrm>
              <a:off x="7238307" y="4293753"/>
              <a:ext cx="226795" cy="226795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3" name="Овал 52"/>
            <p:cNvSpPr/>
            <p:nvPr/>
          </p:nvSpPr>
          <p:spPr>
            <a:xfrm>
              <a:off x="7238307" y="4607382"/>
              <a:ext cx="226795" cy="226795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4" name="Овал 53"/>
            <p:cNvSpPr/>
            <p:nvPr/>
          </p:nvSpPr>
          <p:spPr>
            <a:xfrm>
              <a:off x="7238307" y="4921011"/>
              <a:ext cx="226795" cy="226795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5" name="Овал 54"/>
            <p:cNvSpPr/>
            <p:nvPr/>
          </p:nvSpPr>
          <p:spPr>
            <a:xfrm>
              <a:off x="7238307" y="5234640"/>
              <a:ext cx="226795" cy="226795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7238307" y="5548269"/>
              <a:ext cx="226795" cy="226795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9</a:t>
              </a:r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10257899" y="3220101"/>
              <a:ext cx="612649" cy="591313"/>
              <a:chOff x="10257899" y="3220101"/>
              <a:chExt cx="612649" cy="591313"/>
            </a:xfrm>
          </p:grpSpPr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57899" y="3220101"/>
                <a:ext cx="350521" cy="591313"/>
              </a:xfrm>
              <a:prstGeom prst="rect">
                <a:avLst/>
              </a:prstGeom>
            </p:spPr>
          </p:pic>
          <p:sp>
            <p:nvSpPr>
              <p:cNvPr id="61" name="Овал 60"/>
              <p:cNvSpPr/>
              <p:nvPr/>
            </p:nvSpPr>
            <p:spPr>
              <a:xfrm>
                <a:off x="10536148" y="3351303"/>
                <a:ext cx="334400" cy="334400"/>
              </a:xfrm>
              <a:prstGeom prst="ellipse">
                <a:avLst/>
              </a:prstGeom>
              <a:solidFill>
                <a:srgbClr val="00546D"/>
              </a:solidFill>
              <a:ln w="158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2007" y="3412739"/>
                <a:ext cx="182682" cy="211527"/>
              </a:xfrm>
              <a:prstGeom prst="rect">
                <a:avLst/>
              </a:prstGeom>
            </p:spPr>
          </p:pic>
        </p:grpSp>
        <p:grpSp>
          <p:nvGrpSpPr>
            <p:cNvPr id="72" name="Группа 71"/>
            <p:cNvGrpSpPr/>
            <p:nvPr/>
          </p:nvGrpSpPr>
          <p:grpSpPr>
            <a:xfrm>
              <a:off x="10257899" y="4268308"/>
              <a:ext cx="612649" cy="591313"/>
              <a:chOff x="10257899" y="4190775"/>
              <a:chExt cx="612649" cy="591313"/>
            </a:xfrm>
          </p:grpSpPr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57899" y="4190775"/>
                <a:ext cx="350521" cy="591313"/>
              </a:xfrm>
              <a:prstGeom prst="rect">
                <a:avLst/>
              </a:prstGeom>
            </p:spPr>
          </p:pic>
          <p:sp>
            <p:nvSpPr>
              <p:cNvPr id="66" name="Овал 65"/>
              <p:cNvSpPr/>
              <p:nvPr/>
            </p:nvSpPr>
            <p:spPr>
              <a:xfrm>
                <a:off x="10536148" y="4321977"/>
                <a:ext cx="334400" cy="334400"/>
              </a:xfrm>
              <a:prstGeom prst="ellipse">
                <a:avLst/>
              </a:prstGeom>
              <a:solidFill>
                <a:srgbClr val="00697F"/>
              </a:solidFill>
              <a:ln w="158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2007" y="4383413"/>
                <a:ext cx="182682" cy="211527"/>
              </a:xfrm>
              <a:prstGeom prst="rect">
                <a:avLst/>
              </a:prstGeom>
            </p:spPr>
          </p:pic>
        </p:grpSp>
        <p:grpSp>
          <p:nvGrpSpPr>
            <p:cNvPr id="73" name="Группа 72"/>
            <p:cNvGrpSpPr/>
            <p:nvPr/>
          </p:nvGrpSpPr>
          <p:grpSpPr>
            <a:xfrm>
              <a:off x="10257899" y="5161449"/>
              <a:ext cx="612649" cy="591313"/>
              <a:chOff x="10257899" y="5161449"/>
              <a:chExt cx="612649" cy="591313"/>
            </a:xfrm>
          </p:grpSpPr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57899" y="5161449"/>
                <a:ext cx="350521" cy="591313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>
              <a:xfrm>
                <a:off x="10536148" y="5292651"/>
                <a:ext cx="334400" cy="334400"/>
              </a:xfrm>
              <a:prstGeom prst="ellipse">
                <a:avLst/>
              </a:prstGeom>
              <a:solidFill>
                <a:srgbClr val="008092"/>
              </a:solidFill>
              <a:ln w="158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2007" y="5354087"/>
                <a:ext cx="182682" cy="211527"/>
              </a:xfrm>
              <a:prstGeom prst="rect">
                <a:avLst/>
              </a:prstGeom>
            </p:spPr>
          </p:pic>
        </p:grpSp>
        <p:cxnSp>
          <p:nvCxnSpPr>
            <p:cNvPr id="75" name="Прямая соединительная линия 74"/>
            <p:cNvCxnSpPr/>
            <p:nvPr/>
          </p:nvCxnSpPr>
          <p:spPr>
            <a:xfrm>
              <a:off x="9579674" y="4563964"/>
              <a:ext cx="678225" cy="1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Овал 75"/>
            <p:cNvSpPr>
              <a:spLocks noChangeAspect="1"/>
            </p:cNvSpPr>
            <p:nvPr/>
          </p:nvSpPr>
          <p:spPr>
            <a:xfrm>
              <a:off x="9812883" y="4477881"/>
              <a:ext cx="180000" cy="180000"/>
            </a:xfrm>
            <a:prstGeom prst="ellipse">
              <a:avLst/>
            </a:prstGeom>
            <a:solidFill>
              <a:srgbClr val="00637A"/>
            </a:solidFill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78" name="Прямая соединительная линия 77"/>
            <p:cNvCxnSpPr>
              <a:endCxn id="59" idx="1"/>
            </p:cNvCxnSpPr>
            <p:nvPr/>
          </p:nvCxnSpPr>
          <p:spPr>
            <a:xfrm flipV="1">
              <a:off x="9398833" y="3515758"/>
              <a:ext cx="859066" cy="691161"/>
            </a:xfrm>
            <a:prstGeom prst="line">
              <a:avLst/>
            </a:prstGeom>
            <a:ln w="12700">
              <a:solidFill>
                <a:schemeClr val="bg2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9414954" y="4897088"/>
              <a:ext cx="859066" cy="691161"/>
            </a:xfrm>
            <a:prstGeom prst="line">
              <a:avLst/>
            </a:prstGeom>
            <a:ln w="12700">
              <a:solidFill>
                <a:schemeClr val="bg2"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Овал 79"/>
            <p:cNvSpPr>
              <a:spLocks noChangeAspect="1"/>
            </p:cNvSpPr>
            <p:nvPr/>
          </p:nvSpPr>
          <p:spPr>
            <a:xfrm>
              <a:off x="9418783" y="3811244"/>
              <a:ext cx="180000" cy="180000"/>
            </a:xfrm>
            <a:prstGeom prst="ellipse">
              <a:avLst/>
            </a:prstGeom>
            <a:solidFill>
              <a:srgbClr val="00637A"/>
            </a:solidFill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1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sp>
          <p:nvSpPr>
            <p:cNvPr id="81" name="Овал 80"/>
            <p:cNvSpPr>
              <a:spLocks noChangeAspect="1"/>
            </p:cNvSpPr>
            <p:nvPr/>
          </p:nvSpPr>
          <p:spPr>
            <a:xfrm>
              <a:off x="9603012" y="3659665"/>
              <a:ext cx="180000" cy="180000"/>
            </a:xfrm>
            <a:prstGeom prst="ellipse">
              <a:avLst/>
            </a:prstGeom>
            <a:solidFill>
              <a:srgbClr val="00637A"/>
            </a:solidFill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2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sp>
          <p:nvSpPr>
            <p:cNvPr id="82" name="Овал 81"/>
            <p:cNvSpPr>
              <a:spLocks noChangeAspect="1"/>
            </p:cNvSpPr>
            <p:nvPr/>
          </p:nvSpPr>
          <p:spPr>
            <a:xfrm>
              <a:off x="9787241" y="3508086"/>
              <a:ext cx="180000" cy="180000"/>
            </a:xfrm>
            <a:prstGeom prst="ellipse">
              <a:avLst/>
            </a:prstGeom>
            <a:solidFill>
              <a:srgbClr val="00637A"/>
            </a:solidFill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3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sp>
          <p:nvSpPr>
            <p:cNvPr id="83" name="Овал 82"/>
            <p:cNvSpPr>
              <a:spLocks noChangeAspect="1"/>
            </p:cNvSpPr>
            <p:nvPr/>
          </p:nvSpPr>
          <p:spPr>
            <a:xfrm>
              <a:off x="9971471" y="3356507"/>
              <a:ext cx="180000" cy="180000"/>
            </a:xfrm>
            <a:prstGeom prst="ellipse">
              <a:avLst/>
            </a:prstGeom>
            <a:solidFill>
              <a:srgbClr val="00637A"/>
            </a:solidFill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5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sp>
          <p:nvSpPr>
            <p:cNvPr id="84" name="Овал 83"/>
            <p:cNvSpPr>
              <a:spLocks noChangeAspect="1"/>
            </p:cNvSpPr>
            <p:nvPr/>
          </p:nvSpPr>
          <p:spPr>
            <a:xfrm>
              <a:off x="9638871" y="4060495"/>
              <a:ext cx="180000" cy="180000"/>
            </a:xfrm>
            <a:prstGeom prst="ellipse">
              <a:avLst/>
            </a:prstGeom>
            <a:solidFill>
              <a:srgbClr val="00637A"/>
            </a:solidFill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7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sp>
          <p:nvSpPr>
            <p:cNvPr id="85" name="Овал 84"/>
            <p:cNvSpPr>
              <a:spLocks noChangeAspect="1"/>
            </p:cNvSpPr>
            <p:nvPr/>
          </p:nvSpPr>
          <p:spPr>
            <a:xfrm>
              <a:off x="9823100" y="3908916"/>
              <a:ext cx="180000" cy="180000"/>
            </a:xfrm>
            <a:prstGeom prst="ellipse">
              <a:avLst/>
            </a:prstGeom>
            <a:solidFill>
              <a:srgbClr val="00637A"/>
            </a:solidFill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8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sp>
          <p:nvSpPr>
            <p:cNvPr id="86" name="Овал 85"/>
            <p:cNvSpPr>
              <a:spLocks noChangeAspect="1"/>
            </p:cNvSpPr>
            <p:nvPr/>
          </p:nvSpPr>
          <p:spPr>
            <a:xfrm>
              <a:off x="10007329" y="3757337"/>
              <a:ext cx="180000" cy="180000"/>
            </a:xfrm>
            <a:prstGeom prst="ellipse">
              <a:avLst/>
            </a:prstGeom>
            <a:solidFill>
              <a:srgbClr val="00637A"/>
            </a:solidFill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10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sp>
          <p:nvSpPr>
            <p:cNvPr id="90" name="Овал 89"/>
            <p:cNvSpPr>
              <a:spLocks noChangeAspect="1"/>
            </p:cNvSpPr>
            <p:nvPr/>
          </p:nvSpPr>
          <p:spPr>
            <a:xfrm>
              <a:off x="9606278" y="5016604"/>
              <a:ext cx="180000" cy="180000"/>
            </a:xfrm>
            <a:prstGeom prst="ellipse">
              <a:avLst/>
            </a:prstGeom>
            <a:solidFill>
              <a:srgbClr val="00637A"/>
            </a:solidFill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6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sp>
          <p:nvSpPr>
            <p:cNvPr id="91" name="Овал 90"/>
            <p:cNvSpPr>
              <a:spLocks noChangeAspect="1"/>
            </p:cNvSpPr>
            <p:nvPr/>
          </p:nvSpPr>
          <p:spPr>
            <a:xfrm>
              <a:off x="9823100" y="5199192"/>
              <a:ext cx="180000" cy="180000"/>
            </a:xfrm>
            <a:prstGeom prst="ellipse">
              <a:avLst/>
            </a:prstGeom>
            <a:solidFill>
              <a:srgbClr val="00637A"/>
            </a:solidFill>
            <a:ln w="158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9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sp>
          <p:nvSpPr>
            <p:cNvPr id="92" name="Rectangle 108"/>
            <p:cNvSpPr>
              <a:spLocks noChangeArrowheads="1"/>
            </p:cNvSpPr>
            <p:nvPr/>
          </p:nvSpPr>
          <p:spPr bwMode="auto">
            <a:xfrm>
              <a:off x="7142370" y="6175525"/>
              <a:ext cx="41036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Clients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cxnSp>
          <p:nvCxnSpPr>
            <p:cNvPr id="94" name="Прямая соединительная линия 93"/>
            <p:cNvCxnSpPr>
              <a:stCxn id="47" idx="5"/>
            </p:cNvCxnSpPr>
            <p:nvPr/>
          </p:nvCxnSpPr>
          <p:spPr>
            <a:xfrm>
              <a:off x="7431889" y="3232819"/>
              <a:ext cx="924920" cy="824512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flipH="1">
              <a:off x="7463427" y="5106604"/>
              <a:ext cx="893382" cy="827676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>
              <a:stCxn id="49" idx="5"/>
            </p:cNvCxnSpPr>
            <p:nvPr/>
          </p:nvCxnSpPr>
          <p:spPr>
            <a:xfrm>
              <a:off x="7431889" y="3546448"/>
              <a:ext cx="866147" cy="629235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>
              <a:stCxn id="50" idx="5"/>
            </p:cNvCxnSpPr>
            <p:nvPr/>
          </p:nvCxnSpPr>
          <p:spPr>
            <a:xfrm>
              <a:off x="7431889" y="3860077"/>
              <a:ext cx="835950" cy="438782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>
              <a:stCxn id="51" idx="5"/>
            </p:cNvCxnSpPr>
            <p:nvPr/>
          </p:nvCxnSpPr>
          <p:spPr>
            <a:xfrm>
              <a:off x="7431889" y="4173706"/>
              <a:ext cx="789879" cy="218806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stCxn id="52" idx="6"/>
            </p:cNvCxnSpPr>
            <p:nvPr/>
          </p:nvCxnSpPr>
          <p:spPr>
            <a:xfrm>
              <a:off x="7465102" y="4407151"/>
              <a:ext cx="716608" cy="69823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Группа 122"/>
            <p:cNvGrpSpPr/>
            <p:nvPr/>
          </p:nvGrpSpPr>
          <p:grpSpPr>
            <a:xfrm flipV="1">
              <a:off x="7441780" y="4696186"/>
              <a:ext cx="866147" cy="930526"/>
              <a:chOff x="7584289" y="3698848"/>
              <a:chExt cx="866147" cy="930526"/>
            </a:xfrm>
          </p:grpSpPr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7584289" y="3698848"/>
                <a:ext cx="866147" cy="629235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7584289" y="4012477"/>
                <a:ext cx="835950" cy="438782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7584289" y="4326106"/>
                <a:ext cx="789879" cy="218806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7617502" y="4559551"/>
                <a:ext cx="716608" cy="69823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Текст 14">
            <a:extLst>
              <a:ext uri="{FF2B5EF4-FFF2-40B4-BE49-F238E27FC236}">
                <a16:creationId xmlns:a16="http://schemas.microsoft.com/office/drawing/2014/main" id="{0BCD5C7F-0BDA-40E8-B400-B310247148F6}"/>
              </a:ext>
            </a:extLst>
          </p:cNvPr>
          <p:cNvSpPr txBox="1">
            <a:spLocks/>
          </p:cNvSpPr>
          <p:nvPr/>
        </p:nvSpPr>
        <p:spPr>
          <a:xfrm>
            <a:off x="357968" y="1440000"/>
            <a:ext cx="11277599" cy="1454409"/>
          </a:xfrm>
          <a:prstGeom prst="rect">
            <a:avLst/>
          </a:prstGeom>
        </p:spPr>
        <p:txBody>
          <a:bodyPr rIns="0" b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kern="0" dirty="0">
                <a:solidFill>
                  <a:srgbClr val="00BEC8"/>
                </a:solidFill>
                <a:latin typeface="TT Hoves Medium" panose="02000803030000090004" pitchFamily="2" charset="0"/>
              </a:rPr>
              <a:t>Балансировка нагрузки или выравнивание нагрузки</a:t>
            </a:r>
            <a:r>
              <a:rPr lang="ru-RU" sz="1600" kern="0" dirty="0">
                <a:solidFill>
                  <a:schemeClr val="bg2"/>
                </a:solidFill>
                <a:latin typeface="TT Hoves "/>
              </a:rPr>
              <a:t> (англ. load balancing) — метод распределения заданий между несколькими сетевыми устройствами (например, серверами) с целью оптимизации использования ресурсов, сокращения времени обслуживания запросов, горизонтального масштабирования кластера </a:t>
            </a:r>
            <a:br>
              <a:rPr lang="en-GB" sz="1600" kern="0" dirty="0">
                <a:solidFill>
                  <a:schemeClr val="bg2"/>
                </a:solidFill>
                <a:latin typeface="TT Hoves "/>
              </a:rPr>
            </a:br>
            <a:r>
              <a:rPr lang="ru-RU" sz="1600" kern="0" dirty="0">
                <a:solidFill>
                  <a:schemeClr val="bg2"/>
                </a:solidFill>
                <a:latin typeface="TT Hoves "/>
              </a:rPr>
              <a:t>(динамическое добавление/удаление устройств), а также обеспечения отказоустойчивости (резервирования).</a:t>
            </a:r>
          </a:p>
          <a:p>
            <a:r>
              <a:rPr lang="ru-RU" sz="1600" kern="0" dirty="0">
                <a:solidFill>
                  <a:schemeClr val="bg2"/>
                </a:solidFill>
                <a:latin typeface="TT Hoves "/>
              </a:rPr>
              <a:t>Процедура балансировки осуществляется при помощи целого комплекса алгоритмов и методов.</a:t>
            </a:r>
            <a:endParaRPr lang="en-GB" sz="1600" kern="0" dirty="0">
              <a:solidFill>
                <a:schemeClr val="bg2"/>
              </a:solidFill>
              <a:latin typeface="TT Hoves "/>
            </a:endParaRPr>
          </a:p>
        </p:txBody>
      </p:sp>
    </p:spTree>
    <p:extLst>
      <p:ext uri="{BB962C8B-B14F-4D97-AF65-F5344CB8AC3E}">
        <p14:creationId xmlns:p14="http://schemas.microsoft.com/office/powerpoint/2010/main" val="38780334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620"/>
    </mc:Choice>
    <mc:Fallback xmlns="">
      <p:transition spd="slow" advTm="1562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B81D7-9F48-3DA6-6AF8-52BF0DA6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779"/>
            <a:ext cx="10413348" cy="578667"/>
          </a:xfrm>
        </p:spPr>
        <p:txBody>
          <a:bodyPr/>
          <a:lstStyle/>
          <a:p>
            <a:r>
              <a:rPr lang="ru-RU" dirty="0">
                <a:solidFill>
                  <a:schemeClr val="dk2"/>
                </a:solidFill>
                <a:latin typeface="TT Hoves Medium" panose="020B0003020000060003" pitchFamily="2" charset="-52"/>
              </a:rPr>
              <a:t>Какие бывают </a:t>
            </a:r>
            <a:r>
              <a:rPr lang="ru-RU" dirty="0" err="1">
                <a:solidFill>
                  <a:schemeClr val="dk2"/>
                </a:solidFill>
                <a:latin typeface="TT Hoves Medium" panose="020B0003020000060003" pitchFamily="2" charset="-52"/>
              </a:rPr>
              <a:t>балансировщики</a:t>
            </a:r>
            <a:r>
              <a:rPr lang="ru-RU" dirty="0">
                <a:solidFill>
                  <a:schemeClr val="dk2"/>
                </a:solidFill>
                <a:latin typeface="TT Hoves Medium" panose="020B0003020000060003" pitchFamily="2" charset="-52"/>
              </a:rPr>
              <a:t> нагрузки?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A9D4A1-45B2-47DB-90D0-34563B15432E}"/>
              </a:ext>
            </a:extLst>
          </p:cNvPr>
          <p:cNvSpPr/>
          <p:nvPr/>
        </p:nvSpPr>
        <p:spPr>
          <a:xfrm>
            <a:off x="8893514" y="418779"/>
            <a:ext cx="2082532" cy="1021221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BEC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E1B4DB-CE4F-4914-90A2-A6E5F50B18E0}"/>
              </a:ext>
            </a:extLst>
          </p:cNvPr>
          <p:cNvSpPr/>
          <p:nvPr/>
        </p:nvSpPr>
        <p:spPr>
          <a:xfrm>
            <a:off x="8553281" y="194209"/>
            <a:ext cx="2492347" cy="87394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BEC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Номер слайда 4">
            <a:extLst>
              <a:ext uri="{FF2B5EF4-FFF2-40B4-BE49-F238E27FC236}">
                <a16:creationId xmlns:a16="http://schemas.microsoft.com/office/drawing/2014/main" id="{B7377377-0DA0-45D1-A528-EA936E4C456A}"/>
              </a:ext>
            </a:extLst>
          </p:cNvPr>
          <p:cNvSpPr txBox="1">
            <a:spLocks/>
          </p:cNvSpPr>
          <p:nvPr/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Arial"/>
              <a:sym typeface="Arial"/>
            </a:endParaRPr>
          </a:p>
        </p:txBody>
      </p:sp>
      <p:sp>
        <p:nvSpPr>
          <p:cNvPr id="49" name="Текст 14"/>
          <p:cNvSpPr txBox="1">
            <a:spLocks/>
          </p:cNvSpPr>
          <p:nvPr/>
        </p:nvSpPr>
        <p:spPr>
          <a:xfrm>
            <a:off x="457200" y="1440000"/>
            <a:ext cx="11277599" cy="21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5113" indent="-265113">
              <a:spcBef>
                <a:spcPts val="0"/>
              </a:spcBef>
              <a:spcAft>
                <a:spcPts val="1200"/>
              </a:spcAft>
              <a:buClr>
                <a:srgbClr val="00BEC8"/>
              </a:buClr>
              <a:buSzPct val="80000"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Аппаратные балансировщики нагрузки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Это специализированные устройства, которые используются в центрах обработки данных для управления сетевым трафиком. Они предоставляют высокую производительность, безопасность и масштабируемость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.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Примеры: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F5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Networks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,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Citrix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ADC (ранее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NetScaler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), A10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Networks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/>
              <a:sym typeface="Arial"/>
            </a:endParaRPr>
          </a:p>
          <a:p>
            <a:pPr marL="265113" indent="-265113">
              <a:spcBef>
                <a:spcPts val="0"/>
              </a:spcBef>
              <a:spcAft>
                <a:spcPts val="1200"/>
              </a:spcAft>
              <a:buClr>
                <a:srgbClr val="00BEC8"/>
              </a:buClr>
              <a:buSzPct val="80000"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Программные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балансировщики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нагрузки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Это программные решения, которые работают на стандартных серверах.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Они гибкие и часто более доступные по сравнению с аппаратными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балансировщиками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.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lang="ru-RU" kern="0" dirty="0">
                <a:solidFill>
                  <a:srgbClr val="00BEC8"/>
                </a:solidFill>
                <a:latin typeface="TT Hoves "/>
              </a:rPr>
              <a:t>Примеры </a:t>
            </a:r>
            <a:r>
              <a:rPr lang="en-US" kern="0" dirty="0">
                <a:solidFill>
                  <a:srgbClr val="00BEC8"/>
                </a:solidFill>
                <a:latin typeface="TT Hoves "/>
              </a:rPr>
              <a:t>Open Source </a:t>
            </a:r>
            <a:r>
              <a:rPr lang="ru-RU" kern="0" dirty="0">
                <a:solidFill>
                  <a:srgbClr val="00BEC8"/>
                </a:solidFill>
                <a:latin typeface="TT Hoves "/>
              </a:rPr>
              <a:t>решений: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HA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Proxy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,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Nginx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,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Traefik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, Apache HTTP </a:t>
            </a:r>
            <a:r>
              <a:rPr kumimoji="0" lang="ru-RU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Server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/>
              <a:sym typeface="Arial"/>
            </a:endParaRPr>
          </a:p>
        </p:txBody>
      </p:sp>
      <p:sp>
        <p:nvSpPr>
          <p:cNvPr id="50" name="Текст 14"/>
          <p:cNvSpPr txBox="1">
            <a:spLocks/>
          </p:cNvSpPr>
          <p:nvPr/>
        </p:nvSpPr>
        <p:spPr>
          <a:xfrm>
            <a:off x="457200" y="3904797"/>
            <a:ext cx="5494338" cy="251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Балансировщики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— ключевой компонент современных распределённых систем, который помогает им работать эффективно даже во время пиковых нагрузок.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Балансировщик применяется для: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Medium" panose="02000803030000090004" pitchFamily="2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Повышения надежности системы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Уменьшения времени ответа на запрос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Оптимизации использования ресурсов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Предотвращения перегрузки какого-либо одного ресурса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Максимизации пропускной способности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/>
              <a:sym typeface="Arial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5910853" y="3530045"/>
            <a:ext cx="5826649" cy="2920371"/>
            <a:chOff x="5910853" y="3278085"/>
            <a:chExt cx="5826649" cy="292037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332" y="3278085"/>
              <a:ext cx="2586170" cy="2586170"/>
            </a:xfrm>
            <a:prstGeom prst="rect">
              <a:avLst/>
            </a:prstGeom>
          </p:spPr>
        </p:pic>
        <p:sp>
          <p:nvSpPr>
            <p:cNvPr id="52" name="Rectangle 104"/>
            <p:cNvSpPr>
              <a:spLocks noChangeArrowheads="1"/>
            </p:cNvSpPr>
            <p:nvPr/>
          </p:nvSpPr>
          <p:spPr bwMode="auto">
            <a:xfrm>
              <a:off x="5910853" y="5921457"/>
              <a:ext cx="3879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Mobile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Apps</a:t>
              </a:r>
            </a:p>
          </p:txBody>
        </p:sp>
        <p:sp>
          <p:nvSpPr>
            <p:cNvPr id="53" name="Rectangle 104"/>
            <p:cNvSpPr>
              <a:spLocks noChangeArrowheads="1"/>
            </p:cNvSpPr>
            <p:nvPr/>
          </p:nvSpPr>
          <p:spPr bwMode="auto">
            <a:xfrm>
              <a:off x="6405371" y="5921457"/>
              <a:ext cx="493725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Browsers</a:t>
              </a:r>
            </a:p>
          </p:txBody>
        </p:sp>
        <p:sp>
          <p:nvSpPr>
            <p:cNvPr id="54" name="Rectangle 104"/>
            <p:cNvSpPr>
              <a:spLocks noChangeArrowheads="1"/>
            </p:cNvSpPr>
            <p:nvPr/>
          </p:nvSpPr>
          <p:spPr bwMode="auto">
            <a:xfrm>
              <a:off x="7005686" y="5921457"/>
              <a:ext cx="29976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Users</a:t>
              </a:r>
            </a:p>
          </p:txBody>
        </p:sp>
        <p:sp>
          <p:nvSpPr>
            <p:cNvPr id="55" name="Rectangle 104"/>
            <p:cNvSpPr>
              <a:spLocks noChangeArrowheads="1"/>
            </p:cNvSpPr>
            <p:nvPr/>
          </p:nvSpPr>
          <p:spPr bwMode="auto">
            <a:xfrm>
              <a:off x="6433835" y="4761542"/>
              <a:ext cx="46647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Internet</a:t>
              </a: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10269676" y="4838486"/>
              <a:ext cx="496166" cy="506015"/>
              <a:chOff x="10269676" y="4838486"/>
              <a:chExt cx="496166" cy="506015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10269676" y="4838486"/>
                <a:ext cx="496166" cy="506015"/>
              </a:xfrm>
              <a:prstGeom prst="roundRect">
                <a:avLst/>
              </a:prstGeom>
              <a:solidFill>
                <a:srgbClr val="00657B"/>
              </a:solidFill>
              <a:ln w="15875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Rectangle 104"/>
              <p:cNvSpPr>
                <a:spLocks noChangeArrowheads="1"/>
              </p:cNvSpPr>
              <p:nvPr/>
            </p:nvSpPr>
            <p:spPr bwMode="auto">
              <a:xfrm>
                <a:off x="10288820" y="5197755"/>
                <a:ext cx="457878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T Hoves Medium" panose="02000803030000090004" pitchFamily="2" charset="0"/>
                    <a:ea typeface="+mn-ea"/>
                    <a:cs typeface="+mn-cs"/>
                  </a:rPr>
                  <a:t>Data center</a:t>
                </a:r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2851" y="4896772"/>
                <a:ext cx="349818" cy="297482"/>
              </a:xfrm>
              <a:prstGeom prst="rect">
                <a:avLst/>
              </a:prstGeom>
            </p:spPr>
          </p:pic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835" y="4306234"/>
              <a:ext cx="455136" cy="41982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768" y="5513538"/>
              <a:ext cx="204401" cy="32485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137" y="5599380"/>
              <a:ext cx="340191" cy="22243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0537" y="5463194"/>
              <a:ext cx="382865" cy="338785"/>
            </a:xfrm>
            <a:prstGeom prst="rect">
              <a:avLst/>
            </a:prstGeom>
          </p:spPr>
        </p:pic>
        <p:grpSp>
          <p:nvGrpSpPr>
            <p:cNvPr id="20" name="Группа 19"/>
            <p:cNvGrpSpPr/>
            <p:nvPr/>
          </p:nvGrpSpPr>
          <p:grpSpPr>
            <a:xfrm>
              <a:off x="7532192" y="3323239"/>
              <a:ext cx="1283418" cy="2495863"/>
              <a:chOff x="7269864" y="2945567"/>
              <a:chExt cx="1283418" cy="2495863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7521886" y="3381280"/>
                <a:ext cx="800423" cy="1566472"/>
              </a:xfrm>
              <a:prstGeom prst="roundRect">
                <a:avLst/>
              </a:prstGeom>
              <a:solidFill>
                <a:srgbClr val="00BEC8">
                  <a:alpha val="10000"/>
                </a:srgbClr>
              </a:solidFill>
              <a:ln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51" name="Graphic 39">
                <a:extLst>
                  <a:ext uri="{FF2B5EF4-FFF2-40B4-BE49-F238E27FC236}">
                    <a16:creationId xmlns:a16="http://schemas.microsoft.com/office/drawing/2014/main" id="{FC2702E6-0E13-471E-BE51-F54395CDF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669685" y="4190146"/>
                <a:ext cx="504825" cy="514350"/>
              </a:xfrm>
              <a:prstGeom prst="rect">
                <a:avLst/>
              </a:prstGeom>
            </p:spPr>
          </p:pic>
          <p:sp>
            <p:nvSpPr>
              <p:cNvPr id="58" name="Rectangle 104"/>
              <p:cNvSpPr>
                <a:spLocks noChangeArrowheads="1"/>
              </p:cNvSpPr>
              <p:nvPr/>
            </p:nvSpPr>
            <p:spPr bwMode="auto">
              <a:xfrm>
                <a:off x="7760194" y="5025557"/>
                <a:ext cx="32380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T Hoves Medium" panose="02000803030000090004" pitchFamily="2" charset="0"/>
                    <a:ea typeface="+mn-ea"/>
                    <a:cs typeface="+mn-cs"/>
                  </a:rPr>
                  <a:t>ADC</a:t>
                </a:r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1351" y="3536029"/>
                <a:ext cx="541493" cy="452050"/>
              </a:xfrm>
              <a:prstGeom prst="rect">
                <a:avLst/>
              </a:prstGeom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7269864" y="2945567"/>
                <a:ext cx="1283418" cy="2495863"/>
              </a:xfrm>
              <a:prstGeom prst="rect">
                <a:avLst/>
              </a:prstGeom>
              <a:noFill/>
              <a:ln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6662943" y="4958348"/>
              <a:ext cx="1" cy="555190"/>
            </a:xfrm>
            <a:prstGeom prst="line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106463" y="5246063"/>
              <a:ext cx="1053001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stCxn id="12" idx="0"/>
            </p:cNvCxnSpPr>
            <p:nvPr/>
          </p:nvCxnSpPr>
          <p:spPr>
            <a:xfrm flipH="1" flipV="1">
              <a:off x="6098968" y="5246063"/>
              <a:ext cx="1" cy="267475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7154349" y="5240596"/>
              <a:ext cx="1" cy="267475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Соединительная линия уступом 28"/>
            <p:cNvCxnSpPr>
              <a:stCxn id="11" idx="0"/>
            </p:cNvCxnSpPr>
            <p:nvPr/>
          </p:nvCxnSpPr>
          <p:spPr>
            <a:xfrm rot="5400000" flipH="1" flipV="1">
              <a:off x="6830909" y="3604952"/>
              <a:ext cx="531777" cy="870789"/>
            </a:xfrm>
            <a:prstGeom prst="bentConnector2">
              <a:avLst/>
            </a:prstGeom>
            <a:ln w="12700">
              <a:solidFill>
                <a:srgbClr val="00BEC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Группа 33"/>
            <p:cNvGrpSpPr/>
            <p:nvPr/>
          </p:nvGrpSpPr>
          <p:grpSpPr>
            <a:xfrm>
              <a:off x="11045628" y="3996200"/>
              <a:ext cx="496166" cy="506015"/>
              <a:chOff x="11054252" y="3882452"/>
              <a:chExt cx="496166" cy="506015"/>
            </a:xfrm>
          </p:grpSpPr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11054252" y="3882452"/>
                <a:ext cx="496166" cy="506015"/>
              </a:xfrm>
              <a:prstGeom prst="roundRect">
                <a:avLst/>
              </a:prstGeom>
              <a:solidFill>
                <a:srgbClr val="004E69"/>
              </a:solidFill>
              <a:ln w="15875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Rectangle 104"/>
              <p:cNvSpPr>
                <a:spLocks noChangeArrowheads="1"/>
              </p:cNvSpPr>
              <p:nvPr/>
            </p:nvSpPr>
            <p:spPr bwMode="auto">
              <a:xfrm>
                <a:off x="11073396" y="4241721"/>
                <a:ext cx="457878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T Hoves Medium" panose="02000803030000090004" pitchFamily="2" charset="0"/>
                    <a:ea typeface="+mn-ea"/>
                    <a:cs typeface="+mn-cs"/>
                  </a:rPr>
                  <a:t>Data center</a:t>
                </a:r>
              </a:p>
            </p:txBody>
          </p:sp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7427" y="3940738"/>
                <a:ext cx="349818" cy="297482"/>
              </a:xfrm>
              <a:prstGeom prst="rect">
                <a:avLst/>
              </a:prstGeom>
            </p:spPr>
          </p:pic>
        </p:grpSp>
        <p:grpSp>
          <p:nvGrpSpPr>
            <p:cNvPr id="33" name="Группа 32"/>
            <p:cNvGrpSpPr/>
            <p:nvPr/>
          </p:nvGrpSpPr>
          <p:grpSpPr>
            <a:xfrm>
              <a:off x="10349468" y="3666436"/>
              <a:ext cx="496166" cy="506015"/>
              <a:chOff x="10270260" y="3652855"/>
              <a:chExt cx="496166" cy="506015"/>
            </a:xfrm>
          </p:grpSpPr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10270260" y="3652855"/>
                <a:ext cx="496166" cy="506015"/>
              </a:xfrm>
              <a:prstGeom prst="roundRect">
                <a:avLst/>
              </a:prstGeom>
              <a:solidFill>
                <a:srgbClr val="003957"/>
              </a:solidFill>
              <a:ln w="15875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Rectangle 104"/>
              <p:cNvSpPr>
                <a:spLocks noChangeArrowheads="1"/>
              </p:cNvSpPr>
              <p:nvPr/>
            </p:nvSpPr>
            <p:spPr bwMode="auto">
              <a:xfrm>
                <a:off x="10289404" y="4012124"/>
                <a:ext cx="457878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T Hoves Medium" panose="02000803030000090004" pitchFamily="2" charset="0"/>
                    <a:ea typeface="+mn-ea"/>
                    <a:cs typeface="+mn-cs"/>
                  </a:rPr>
                  <a:t>Data center</a:t>
                </a:r>
              </a:p>
            </p:txBody>
          </p:sp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3435" y="3711141"/>
                <a:ext cx="349818" cy="297482"/>
              </a:xfrm>
              <a:prstGeom prst="rect">
                <a:avLst/>
              </a:prstGeom>
            </p:spPr>
          </p:pic>
        </p:grpSp>
        <p:grpSp>
          <p:nvGrpSpPr>
            <p:cNvPr id="36" name="Группа 35"/>
            <p:cNvGrpSpPr/>
            <p:nvPr/>
          </p:nvGrpSpPr>
          <p:grpSpPr>
            <a:xfrm>
              <a:off x="9308615" y="4050613"/>
              <a:ext cx="496166" cy="506015"/>
              <a:chOff x="9308615" y="4050613"/>
              <a:chExt cx="496166" cy="506015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9308615" y="4050613"/>
                <a:ext cx="496166" cy="506015"/>
              </a:xfrm>
              <a:prstGeom prst="roundRect">
                <a:avLst/>
              </a:prstGeom>
              <a:solidFill>
                <a:srgbClr val="003654"/>
              </a:solidFill>
              <a:ln w="15875">
                <a:solidFill>
                  <a:srgbClr val="00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Rectangle 104"/>
              <p:cNvSpPr>
                <a:spLocks noChangeArrowheads="1"/>
              </p:cNvSpPr>
              <p:nvPr/>
            </p:nvSpPr>
            <p:spPr bwMode="auto">
              <a:xfrm>
                <a:off x="9327759" y="4409882"/>
                <a:ext cx="457878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T Hoves Medium" panose="02000803030000090004" pitchFamily="2" charset="0"/>
                    <a:ea typeface="+mn-ea"/>
                    <a:cs typeface="+mn-cs"/>
                  </a:rPr>
                  <a:t>Data center</a:t>
                </a:r>
              </a:p>
            </p:txBody>
          </p:sp>
          <p:pic>
            <p:nvPicPr>
              <p:cNvPr id="93" name="Рисунок 9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1790" y="4108899"/>
                <a:ext cx="349818" cy="297482"/>
              </a:xfrm>
              <a:prstGeom prst="rect">
                <a:avLst/>
              </a:prstGeom>
            </p:spPr>
          </p:pic>
        </p:grpSp>
        <p:cxnSp>
          <p:nvCxnSpPr>
            <p:cNvPr id="40" name="Соединительная линия уступом 39"/>
            <p:cNvCxnSpPr>
              <a:endCxn id="82" idx="0"/>
            </p:cNvCxnSpPr>
            <p:nvPr/>
          </p:nvCxnSpPr>
          <p:spPr>
            <a:xfrm>
              <a:off x="8815610" y="3440243"/>
              <a:ext cx="2478101" cy="555957"/>
            </a:xfrm>
            <a:prstGeom prst="bentConnector2">
              <a:avLst/>
            </a:prstGeom>
            <a:ln w="15875">
              <a:solidFill>
                <a:srgbClr val="00BEC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Соединительная линия уступом 101"/>
            <p:cNvCxnSpPr>
              <a:endCxn id="86" idx="0"/>
            </p:cNvCxnSpPr>
            <p:nvPr/>
          </p:nvCxnSpPr>
          <p:spPr>
            <a:xfrm>
              <a:off x="8815610" y="3545476"/>
              <a:ext cx="1781941" cy="120960"/>
            </a:xfrm>
            <a:prstGeom prst="bentConnector2">
              <a:avLst/>
            </a:prstGeom>
            <a:ln w="15875">
              <a:solidFill>
                <a:srgbClr val="00BEC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Соединительная линия уступом 103"/>
            <p:cNvCxnSpPr>
              <a:endCxn id="91" idx="0"/>
            </p:cNvCxnSpPr>
            <p:nvPr/>
          </p:nvCxnSpPr>
          <p:spPr>
            <a:xfrm>
              <a:off x="8815610" y="3724722"/>
              <a:ext cx="741088" cy="325891"/>
            </a:xfrm>
            <a:prstGeom prst="bentConnector2">
              <a:avLst/>
            </a:prstGeom>
            <a:ln w="15875">
              <a:solidFill>
                <a:srgbClr val="00BEC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>
              <a:endCxn id="31" idx="1"/>
            </p:cNvCxnSpPr>
            <p:nvPr/>
          </p:nvCxnSpPr>
          <p:spPr>
            <a:xfrm>
              <a:off x="8815610" y="5091493"/>
              <a:ext cx="1454066" cy="1"/>
            </a:xfrm>
            <a:prstGeom prst="straightConnector1">
              <a:avLst/>
            </a:prstGeom>
            <a:ln w="15875">
              <a:solidFill>
                <a:srgbClr val="00BEC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916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0">
            <a:extLst>
              <a:ext uri="{FF2B5EF4-FFF2-40B4-BE49-F238E27FC236}">
                <a16:creationId xmlns:a16="http://schemas.microsoft.com/office/drawing/2014/main" id="{70E613E5-B752-4200-9A0F-6A9B74D117E0}"/>
              </a:ext>
            </a:extLst>
          </p:cNvPr>
          <p:cNvSpPr txBox="1">
            <a:spLocks/>
          </p:cNvSpPr>
          <p:nvPr/>
        </p:nvSpPr>
        <p:spPr>
          <a:xfrm>
            <a:off x="457200" y="457201"/>
            <a:ext cx="10413348" cy="5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kern="0" dirty="0">
                <a:solidFill>
                  <a:schemeClr val="bg2"/>
                </a:solidFill>
                <a:latin typeface="TT Hoves Medium" panose="02000803030000020004" pitchFamily="50" charset="-52"/>
              </a:rPr>
              <a:t>Модуль балансировки нагрузки 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Скала</a:t>
            </a:r>
            <a:r>
              <a:rPr lang="ru-RU" kern="0" dirty="0">
                <a:solidFill>
                  <a:schemeClr val="lt1"/>
                </a:solidFill>
                <a:latin typeface="TT Hoves Medium" panose="020B0003020000060003" pitchFamily="2" charset="-52"/>
              </a:rPr>
              <a:t>^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р </a:t>
            </a:r>
            <a:endParaRPr lang="ru-RU" u="sng" kern="0" dirty="0">
              <a:latin typeface="TT Hoves Medium" panose="02000803030000020004" pitchFamily="50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B81D7-9F48-3DA6-6AF8-52BF0DA6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7200"/>
            <a:ext cx="10413348" cy="404089"/>
          </a:xfrm>
        </p:spPr>
        <p:txBody>
          <a:bodyPr/>
          <a:lstStyle/>
          <a:p>
            <a:r>
              <a:rPr lang="ru-RU" sz="2800" dirty="0">
                <a:solidFill>
                  <a:schemeClr val="dk2"/>
                </a:solidFill>
                <a:latin typeface="TT Hoves Medium" panose="020B0003020000060003" pitchFamily="2" charset="-52"/>
              </a:rPr>
              <a:t>Описание продукта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A9D4A1-45B2-47DB-90D0-34563B15432E}"/>
              </a:ext>
            </a:extLst>
          </p:cNvPr>
          <p:cNvSpPr/>
          <p:nvPr/>
        </p:nvSpPr>
        <p:spPr>
          <a:xfrm>
            <a:off x="8893514" y="418779"/>
            <a:ext cx="2082532" cy="1021221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BEC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E1B4DB-CE4F-4914-90A2-A6E5F50B18E0}"/>
              </a:ext>
            </a:extLst>
          </p:cNvPr>
          <p:cNvSpPr/>
          <p:nvPr/>
        </p:nvSpPr>
        <p:spPr>
          <a:xfrm>
            <a:off x="8553281" y="194209"/>
            <a:ext cx="2492347" cy="87394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BEC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Номер слайда 4">
            <a:extLst>
              <a:ext uri="{FF2B5EF4-FFF2-40B4-BE49-F238E27FC236}">
                <a16:creationId xmlns:a16="http://schemas.microsoft.com/office/drawing/2014/main" id="{B7377377-0DA0-45D1-A528-EA936E4C456A}"/>
              </a:ext>
            </a:extLst>
          </p:cNvPr>
          <p:cNvSpPr txBox="1">
            <a:spLocks/>
          </p:cNvSpPr>
          <p:nvPr/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Arial"/>
              <a:sym typeface="Arial"/>
            </a:endParaRPr>
          </a:p>
        </p:txBody>
      </p:sp>
      <p:sp>
        <p:nvSpPr>
          <p:cNvPr id="49" name="Текст 14"/>
          <p:cNvSpPr txBox="1">
            <a:spLocks/>
          </p:cNvSpPr>
          <p:nvPr/>
        </p:nvSpPr>
        <p:spPr>
          <a:xfrm>
            <a:off x="457200" y="3780000"/>
            <a:ext cx="5494338" cy="160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Возможности: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Балансировка нагрузки на уровнях L4/L7 модели OSI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Глобальная балансировка на основе DNS (GSLB)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Система управления и мониторинга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Управление через API, CLI, GUI</a:t>
            </a:r>
          </a:p>
        </p:txBody>
      </p:sp>
      <p:sp>
        <p:nvSpPr>
          <p:cNvPr id="12" name="Текст 14"/>
          <p:cNvSpPr txBox="1">
            <a:spLocks/>
          </p:cNvSpPr>
          <p:nvPr/>
        </p:nvSpPr>
        <p:spPr>
          <a:xfrm>
            <a:off x="6240462" y="4990964"/>
            <a:ext cx="5508625" cy="64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Производительность кластера в режиме Active–Active —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2 х 20Gbps, сетевые интерфейсы 25G</a:t>
            </a:r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id="{501206D9-40B6-4508-911D-F7801EFCBC14}"/>
              </a:ext>
            </a:extLst>
          </p:cNvPr>
          <p:cNvSpPr txBox="1">
            <a:spLocks/>
          </p:cNvSpPr>
          <p:nvPr/>
        </p:nvSpPr>
        <p:spPr>
          <a:xfrm>
            <a:off x="457201" y="2160000"/>
            <a:ext cx="5200649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Модуль балансировки нагрузки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Скала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^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р 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представляет собой аппаратный 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отказоустойчивый кластер балансировки 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нагрузки.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1C5A5-90F1-3251-E062-F48DE92AC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10" y="1996515"/>
            <a:ext cx="5843671" cy="28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5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B81D7-9F48-3DA6-6AF8-52BF0DA6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7200"/>
            <a:ext cx="10413348" cy="578667"/>
          </a:xfrm>
        </p:spPr>
        <p:txBody>
          <a:bodyPr/>
          <a:lstStyle/>
          <a:p>
            <a:r>
              <a:rPr lang="ru-RU" sz="2800" dirty="0">
                <a:solidFill>
                  <a:schemeClr val="dk2"/>
                </a:solidFill>
                <a:latin typeface="TT Hoves Medium" panose="020B0003020000060003" pitchFamily="2" charset="-52"/>
              </a:rPr>
              <a:t>Функциональность</a:t>
            </a:r>
            <a:endParaRPr lang="ru-RU" sz="2400" dirty="0">
              <a:solidFill>
                <a:schemeClr val="dk2"/>
              </a:solidFill>
              <a:latin typeface="TT Hoves Medium" panose="020B0003020000060003" pitchFamily="2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A9D4A1-45B2-47DB-90D0-34563B15432E}"/>
              </a:ext>
            </a:extLst>
          </p:cNvPr>
          <p:cNvSpPr/>
          <p:nvPr/>
        </p:nvSpPr>
        <p:spPr>
          <a:xfrm>
            <a:off x="8893514" y="418779"/>
            <a:ext cx="2082532" cy="1021221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BEC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E1B4DB-CE4F-4914-90A2-A6E5F50B18E0}"/>
              </a:ext>
            </a:extLst>
          </p:cNvPr>
          <p:cNvSpPr/>
          <p:nvPr/>
        </p:nvSpPr>
        <p:spPr>
          <a:xfrm>
            <a:off x="8553281" y="194209"/>
            <a:ext cx="2492347" cy="87394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BEC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Номер слайда 4">
            <a:extLst>
              <a:ext uri="{FF2B5EF4-FFF2-40B4-BE49-F238E27FC236}">
                <a16:creationId xmlns:a16="http://schemas.microsoft.com/office/drawing/2014/main" id="{B7377377-0DA0-45D1-A528-EA936E4C456A}"/>
              </a:ext>
            </a:extLst>
          </p:cNvPr>
          <p:cNvSpPr txBox="1">
            <a:spLocks/>
          </p:cNvSpPr>
          <p:nvPr/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Arial"/>
              <a:sym typeface="Arial"/>
            </a:endParaRPr>
          </a:p>
        </p:txBody>
      </p:sp>
      <p:sp>
        <p:nvSpPr>
          <p:cNvPr id="49" name="Текст 14"/>
          <p:cNvSpPr txBox="1">
            <a:spLocks/>
          </p:cNvSpPr>
          <p:nvPr/>
        </p:nvSpPr>
        <p:spPr>
          <a:xfrm>
            <a:off x="457200" y="1799999"/>
            <a:ext cx="11277598" cy="439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Балансировка нагрузки на уровне L4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—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Балансировщик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принимает решения на основе алгоритма балансировки и информации о TCP/UDP-сессиях, включая IP-адреса, порты источника и назначения.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Балансировка нагрузки на уровне L7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—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Балансировщик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может анализировать содержимое HTTP/HTTPS запросов (например, URL, заголовки,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куки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, методы запроса) и принимает решения о маршрутизации на основе этих данных.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ru-RU" sz="1800" kern="0" dirty="0">
                <a:solidFill>
                  <a:srgbClr val="00BEC8"/>
                </a:solidFill>
                <a:latin typeface="TT Hoves Medium" panose="02000803030000090004" pitchFamily="2" charset="0"/>
              </a:rPr>
              <a:t>Удержание клиентских сессий </a:t>
            </a: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— Балансировщик может определять все запросы от одного клиента </a:t>
            </a:r>
            <a:br>
              <a:rPr lang="ru-RU" sz="1600" kern="0" dirty="0">
                <a:solidFill>
                  <a:srgbClr val="FFFFFF"/>
                </a:solidFill>
                <a:latin typeface="TT Hoves "/>
              </a:rPr>
            </a:b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и направлять их на один бэкенд.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Обработка и ускорение TLS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— </a:t>
            </a: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Балансировщик может терминировать на себе шифрованные соединения, снимая таким образом нагрузку с серверов.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Проверка доступности серверов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— используются различные механизмы проверки доступности серверов — предлагается заменить на </a:t>
            </a: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используются гибкие механизмы проверки доступности серверов.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Ролевая модель доступа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— набор полномочий привязанных к должностям или рабочим задачам.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ru-RU" sz="1800" kern="0" dirty="0">
                <a:solidFill>
                  <a:srgbClr val="00BEC8"/>
                </a:solidFill>
                <a:latin typeface="TT Hoves Medium" panose="02000803030000090004" pitchFamily="2" charset="0"/>
              </a:rPr>
              <a:t>Управление и мониторинг </a:t>
            </a: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— через API/GUI/CLI.</a:t>
            </a:r>
          </a:p>
        </p:txBody>
      </p:sp>
      <p:sp>
        <p:nvSpPr>
          <p:cNvPr id="8" name="Заголовок 10">
            <a:extLst>
              <a:ext uri="{FF2B5EF4-FFF2-40B4-BE49-F238E27FC236}">
                <a16:creationId xmlns:a16="http://schemas.microsoft.com/office/drawing/2014/main" id="{3881BB6D-1B91-4AEE-AFF4-64DAF68A68A1}"/>
              </a:ext>
            </a:extLst>
          </p:cNvPr>
          <p:cNvSpPr txBox="1">
            <a:spLocks/>
          </p:cNvSpPr>
          <p:nvPr/>
        </p:nvSpPr>
        <p:spPr>
          <a:xfrm>
            <a:off x="457200" y="457201"/>
            <a:ext cx="10413348" cy="5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kern="0" dirty="0">
                <a:solidFill>
                  <a:schemeClr val="bg2"/>
                </a:solidFill>
                <a:latin typeface="TT Hoves Medium" panose="02000803030000020004" pitchFamily="50" charset="-52"/>
              </a:rPr>
              <a:t>Модуль балансировки нагрузки 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Скала</a:t>
            </a:r>
            <a:r>
              <a:rPr lang="ru-RU" kern="0" dirty="0">
                <a:solidFill>
                  <a:schemeClr val="lt1"/>
                </a:solidFill>
                <a:latin typeface="TT Hoves Medium" panose="020B0003020000060003" pitchFamily="2" charset="-52"/>
              </a:rPr>
              <a:t>^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р </a:t>
            </a:r>
            <a:endParaRPr lang="ru-RU" u="sng" kern="0" dirty="0">
              <a:latin typeface="TT Hoves Medium" panose="020008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16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B81D7-9F48-3DA6-6AF8-52BF0DA6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7200"/>
            <a:ext cx="10413348" cy="578667"/>
          </a:xfrm>
        </p:spPr>
        <p:txBody>
          <a:bodyPr/>
          <a:lstStyle/>
          <a:p>
            <a:r>
              <a:rPr lang="ru-RU" sz="2800" dirty="0">
                <a:solidFill>
                  <a:schemeClr val="dk2"/>
                </a:solidFill>
                <a:latin typeface="TT Hoves Medium" panose="020B0003020000060003" pitchFamily="2" charset="-52"/>
              </a:rPr>
              <a:t>Поддерживаемые режимы балансировки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A9D4A1-45B2-47DB-90D0-34563B15432E}"/>
              </a:ext>
            </a:extLst>
          </p:cNvPr>
          <p:cNvSpPr/>
          <p:nvPr/>
        </p:nvSpPr>
        <p:spPr>
          <a:xfrm>
            <a:off x="8893514" y="418779"/>
            <a:ext cx="2082532" cy="1021221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BEC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E1B4DB-CE4F-4914-90A2-A6E5F50B18E0}"/>
              </a:ext>
            </a:extLst>
          </p:cNvPr>
          <p:cNvSpPr/>
          <p:nvPr/>
        </p:nvSpPr>
        <p:spPr>
          <a:xfrm>
            <a:off x="8553281" y="194209"/>
            <a:ext cx="2492347" cy="873940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BEC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Номер слайда 4">
            <a:extLst>
              <a:ext uri="{FF2B5EF4-FFF2-40B4-BE49-F238E27FC236}">
                <a16:creationId xmlns:a16="http://schemas.microsoft.com/office/drawing/2014/main" id="{B7377377-0DA0-45D1-A528-EA936E4C456A}"/>
              </a:ext>
            </a:extLst>
          </p:cNvPr>
          <p:cNvSpPr txBox="1">
            <a:spLocks/>
          </p:cNvSpPr>
          <p:nvPr/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Arial"/>
              <a:sym typeface="Arial"/>
            </a:endParaRPr>
          </a:p>
        </p:txBody>
      </p:sp>
      <p:sp>
        <p:nvSpPr>
          <p:cNvPr id="49" name="Текст 14"/>
          <p:cNvSpPr txBox="1">
            <a:spLocks/>
          </p:cNvSpPr>
          <p:nvPr/>
        </p:nvSpPr>
        <p:spPr>
          <a:xfrm>
            <a:off x="457201" y="1800000"/>
            <a:ext cx="11277598" cy="481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Round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Robin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— запросы распределяются по серверам последовательно (используется по умолчанию). 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Балансировка на основе веса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(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weight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) — запросы распределяются по серверам с учетом веса каждого сервера.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Балансировка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ip-hash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— сервер выбирается с помощью хэш-функции на основе IP-адреса клиента,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что обеспечивает «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sticky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session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». Гарантирует, что запросы от одного клиента будут попадать на один сервер,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если этот сервер доступен.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least_conn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— новый запрос направляется на сервер с минимальным количеством активных соединений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(наименее загруженный).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least_bandwidth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*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— балансировка на основе наименьшего потребления полосы пропускания. Периодически вычисляется среднее использование полосы пропускания для каждого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апстрим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-сервера, используя формулу скользящего среднего для сглаживания колебаний со временем.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least_packets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*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— балансировка на основе наименьшего числа пакетов в единицу времени.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least_time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*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— балансировка на основе наименьшего времени ответа. Вероятность передачи соединения активному серверу обратно пропорциональна среднему времени его ответа.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feedback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— механизм балансировки нагрузки по обратной связи (по произвольному параметру из ответа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на основной или проверочный запрос).</a:t>
            </a:r>
          </a:p>
          <a:p>
            <a:pPr marL="0" lvl="0" indent="0">
              <a:spcAft>
                <a:spcPts val="600"/>
              </a:spcAft>
              <a:buClr>
                <a:srgbClr val="00BEC8"/>
              </a:buClr>
              <a:buSzPct val="80000"/>
              <a:buNone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*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не поддерживается в бесплатной версии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N</a:t>
            </a:r>
            <a:r>
              <a:rPr lang="ru-RU" sz="1200" kern="0" dirty="0" err="1">
                <a:solidFill>
                  <a:srgbClr val="FFFFFF"/>
                </a:solidFill>
                <a:latin typeface="TT Hoves "/>
              </a:rPr>
              <a:t>ginx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/>
              <a:sym typeface="Arial"/>
            </a:endParaRPr>
          </a:p>
        </p:txBody>
      </p:sp>
      <p:sp>
        <p:nvSpPr>
          <p:cNvPr id="9" name="Заголовок 10">
            <a:extLst>
              <a:ext uri="{FF2B5EF4-FFF2-40B4-BE49-F238E27FC236}">
                <a16:creationId xmlns:a16="http://schemas.microsoft.com/office/drawing/2014/main" id="{D2C66033-D42C-4D48-8D38-A6080D9AB476}"/>
              </a:ext>
            </a:extLst>
          </p:cNvPr>
          <p:cNvSpPr txBox="1">
            <a:spLocks/>
          </p:cNvSpPr>
          <p:nvPr/>
        </p:nvSpPr>
        <p:spPr>
          <a:xfrm>
            <a:off x="457200" y="457201"/>
            <a:ext cx="10413348" cy="5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kern="0" dirty="0">
                <a:solidFill>
                  <a:schemeClr val="bg2"/>
                </a:solidFill>
                <a:latin typeface="TT Hoves Medium" panose="02000803030000020004" pitchFamily="50" charset="-52"/>
              </a:rPr>
              <a:t>Модуль балансировки нагрузки 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Скала</a:t>
            </a:r>
            <a:r>
              <a:rPr lang="ru-RU" kern="0" dirty="0">
                <a:solidFill>
                  <a:schemeClr val="lt1"/>
                </a:solidFill>
                <a:latin typeface="TT Hoves Medium" panose="020B0003020000060003" pitchFamily="2" charset="-52"/>
              </a:rPr>
              <a:t>^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р </a:t>
            </a:r>
            <a:endParaRPr lang="ru-RU" u="sng" kern="0" dirty="0">
              <a:latin typeface="TT Hoves Medium" panose="020008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2564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06BF8CDD-0731-421D-900E-9A71CFCB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7200"/>
            <a:ext cx="10413348" cy="529299"/>
          </a:xfrm>
        </p:spPr>
        <p:txBody>
          <a:bodyPr bIns="0"/>
          <a:lstStyle/>
          <a:p>
            <a:r>
              <a:rPr lang="ru-RU" sz="2800" dirty="0">
                <a:solidFill>
                  <a:schemeClr val="bg2"/>
                </a:solidFill>
                <a:latin typeface="TT Hoves Medium" panose="02000803030000020004" pitchFamily="50" charset="-52"/>
              </a:rPr>
              <a:t>Поддерживаемые проверки доступности серверов</a:t>
            </a:r>
            <a:endParaRPr lang="ru-RU" sz="2800" u="sng" dirty="0">
              <a:solidFill>
                <a:schemeClr val="tx2"/>
              </a:solidFill>
              <a:latin typeface="TT Hoves Medium" panose="02000803030000020004" pitchFamily="50" charset="-52"/>
            </a:endParaRP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id="{3CAB28C3-1FEB-4082-A43A-161E4609314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26800" y="6400800"/>
            <a:ext cx="508000" cy="3206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CA0B4"/>
                </a:solidFill>
                <a:effectLst/>
                <a:uLnTx/>
                <a:uFillTx/>
                <a:latin typeface="TT Hoves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CA0B4"/>
              </a:solidFill>
              <a:effectLst/>
              <a:uLnTx/>
              <a:uFillTx/>
              <a:latin typeface="TT Hoves"/>
              <a:ea typeface="+mn-ea"/>
              <a:cs typeface="Arial"/>
              <a:sym typeface="Arial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457200" y="1799999"/>
            <a:ext cx="11277599" cy="834343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2"/>
                </a:solidFill>
                <a:latin typeface="TT Hoves "/>
              </a:rPr>
              <a:t>Балансировщик использует пассивные и активные проверки состояния бэкендов. Если бэкенд начинает отвечать с ошибками, то он временно исключается из пула доступных бэкендов.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B5B9BAC8-C7B1-4575-9CDD-8680D1DB29C2}"/>
              </a:ext>
            </a:extLst>
          </p:cNvPr>
          <p:cNvSpPr txBox="1">
            <a:spLocks/>
          </p:cNvSpPr>
          <p:nvPr/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Arial"/>
              <a:sym typeface="Arial"/>
            </a:endParaRPr>
          </a:p>
        </p:txBody>
      </p:sp>
      <p:sp>
        <p:nvSpPr>
          <p:cNvPr id="23" name="Текст 14"/>
          <p:cNvSpPr txBox="1">
            <a:spLocks/>
          </p:cNvSpPr>
          <p:nvPr/>
        </p:nvSpPr>
        <p:spPr>
          <a:xfrm>
            <a:off x="457201" y="3060000"/>
            <a:ext cx="11277598" cy="200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Пассивные проверки доступности определяют состояние </a:t>
            </a: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бэкенд узлов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на основе пользовательских ответов. Позволяет мгновенно принимать решение.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Активные периодические проверки устанавливают доступность </a:t>
            </a: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бэкенд узлов,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в том числе со сложной логикой.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Узел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проходит проверку, если запрос к нему успешно выполняется с учетом всех заданных параметров. 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Механизмы определения доступности сервера: </a:t>
            </a:r>
            <a:r>
              <a:rPr lang="ru-RU" sz="1600" kern="0" dirty="0" err="1">
                <a:solidFill>
                  <a:srgbClr val="FFFFFF"/>
                </a:solidFill>
                <a:latin typeface="TT Hoves "/>
              </a:rPr>
              <a:t>tcp-check</a:t>
            </a: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, </a:t>
            </a:r>
            <a:r>
              <a:rPr lang="ru-RU" sz="1600" kern="0" dirty="0" err="1">
                <a:solidFill>
                  <a:srgbClr val="FFFFFF"/>
                </a:solidFill>
                <a:latin typeface="TT Hoves "/>
              </a:rPr>
              <a:t>http-check</a:t>
            </a: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, </a:t>
            </a:r>
            <a:r>
              <a:rPr lang="en-US" sz="1600" kern="0" dirty="0" err="1">
                <a:solidFill>
                  <a:srgbClr val="FFFFFF"/>
                </a:solidFill>
                <a:latin typeface="TT Hoves "/>
              </a:rPr>
              <a:t>icmp</a:t>
            </a:r>
            <a:r>
              <a:rPr lang="en-US" sz="1600" kern="0" dirty="0">
                <a:solidFill>
                  <a:srgbClr val="FFFFFF"/>
                </a:solidFill>
                <a:latin typeface="TT Hoves "/>
              </a:rPr>
              <a:t>-check</a:t>
            </a: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Slow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start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позволяет постепенно вводить в строй восстановленный </a:t>
            </a: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бэкенд узел. Тем самым «непрогретый» </a:t>
            </a:r>
            <a:br>
              <a:rPr lang="en-GB" sz="1600" kern="0" dirty="0">
                <a:solidFill>
                  <a:srgbClr val="FFFFFF"/>
                </a:solidFill>
                <a:latin typeface="TT Hoves "/>
              </a:rPr>
            </a:b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бэкенд узел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не будет немедленно испытывать критическую нагрузку.</a:t>
            </a:r>
          </a:p>
        </p:txBody>
      </p:sp>
      <p:sp>
        <p:nvSpPr>
          <p:cNvPr id="8" name="Заголовок 10">
            <a:extLst>
              <a:ext uri="{FF2B5EF4-FFF2-40B4-BE49-F238E27FC236}">
                <a16:creationId xmlns:a16="http://schemas.microsoft.com/office/drawing/2014/main" id="{EDD9C75F-375D-42E5-8C23-370374C251D7}"/>
              </a:ext>
            </a:extLst>
          </p:cNvPr>
          <p:cNvSpPr txBox="1">
            <a:spLocks/>
          </p:cNvSpPr>
          <p:nvPr/>
        </p:nvSpPr>
        <p:spPr>
          <a:xfrm>
            <a:off x="457200" y="457201"/>
            <a:ext cx="10413348" cy="5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kern="0" dirty="0">
                <a:solidFill>
                  <a:schemeClr val="bg2"/>
                </a:solidFill>
                <a:latin typeface="TT Hoves Medium" panose="02000803030000020004" pitchFamily="50" charset="-52"/>
              </a:rPr>
              <a:t>Модуль балансировки нагрузки 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Скала</a:t>
            </a:r>
            <a:r>
              <a:rPr lang="ru-RU" kern="0" dirty="0">
                <a:solidFill>
                  <a:schemeClr val="lt1"/>
                </a:solidFill>
                <a:latin typeface="TT Hoves Medium" panose="020B0003020000060003" pitchFamily="2" charset="-52"/>
              </a:rPr>
              <a:t>^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р </a:t>
            </a:r>
            <a:endParaRPr lang="ru-RU" u="sng" kern="0" dirty="0">
              <a:latin typeface="TT Hoves Medium" panose="020008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404859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620"/>
    </mc:Choice>
    <mc:Fallback xmlns="">
      <p:transition spd="slow" advTm="1562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B81D7-9F48-3DA6-6AF8-52BF0DA6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7200"/>
            <a:ext cx="10413348" cy="578667"/>
          </a:xfrm>
        </p:spPr>
        <p:txBody>
          <a:bodyPr/>
          <a:lstStyle/>
          <a:p>
            <a:r>
              <a:rPr lang="ru-RU" sz="2800" dirty="0">
                <a:solidFill>
                  <a:schemeClr val="dk2"/>
                </a:solidFill>
                <a:latin typeface="TT Hoves Medium" panose="020B0003020000060003" pitchFamily="2" charset="-52"/>
              </a:rPr>
              <a:t>Распределение нагрузки</a:t>
            </a:r>
          </a:p>
        </p:txBody>
      </p:sp>
      <p:sp>
        <p:nvSpPr>
          <p:cNvPr id="46" name="Номер слайда 4">
            <a:extLst>
              <a:ext uri="{FF2B5EF4-FFF2-40B4-BE49-F238E27FC236}">
                <a16:creationId xmlns:a16="http://schemas.microsoft.com/office/drawing/2014/main" id="{B7377377-0DA0-45D1-A528-EA936E4C456A}"/>
              </a:ext>
            </a:extLst>
          </p:cNvPr>
          <p:cNvSpPr txBox="1">
            <a:spLocks/>
          </p:cNvSpPr>
          <p:nvPr/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Arial"/>
              <a:sym typeface="Arial"/>
            </a:endParaRPr>
          </a:p>
        </p:txBody>
      </p:sp>
      <p:sp>
        <p:nvSpPr>
          <p:cNvPr id="49" name="Текст 14"/>
          <p:cNvSpPr txBox="1">
            <a:spLocks/>
          </p:cNvSpPr>
          <p:nvPr/>
        </p:nvSpPr>
        <p:spPr>
          <a:xfrm>
            <a:off x="457201" y="1800000"/>
            <a:ext cx="5483224" cy="46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Основные методы балансировки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можно использовать как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по отдельности, так и в различных сочетаниях: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Round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Robin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— запросы распределяются последовательно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по каждому бэкенду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Weighted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Round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Robin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— аналогично, с учётом весов </a:t>
            </a:r>
            <a:r>
              <a:rPr lang="ru-RU" kern="0" dirty="0">
                <a:solidFill>
                  <a:srgbClr val="FFFFFF"/>
                </a:solidFill>
                <a:latin typeface="TT Hoves "/>
              </a:rPr>
              <a:t>бэкендов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Least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Connections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— новый запрос отправляется на </a:t>
            </a:r>
            <a:r>
              <a:rPr lang="ru-RU" kern="0" dirty="0">
                <a:solidFill>
                  <a:srgbClr val="FFFFFF"/>
                </a:solidFill>
                <a:latin typeface="TT Hoves "/>
              </a:rPr>
              <a:t>бэкенд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с наименьшим количеством активных соединений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Weighted Least Connections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— аналогично, но учитывается вес </a:t>
            </a:r>
            <a:r>
              <a:rPr lang="ru-RU" kern="0" dirty="0">
                <a:solidFill>
                  <a:srgbClr val="FFFFFF"/>
                </a:solidFill>
                <a:latin typeface="TT Hoves "/>
              </a:rPr>
              <a:t>бэкендов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Весовые коэффициенты позволяют задать долю (вес) запросов, обрабатываемых каждым сервером приложений.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Вес может задаваться/определяться как статически, так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и динамически по заданным критериям, с учётом, например: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Производительности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Текущей утилизации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Времени отклика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По настраиваемой пользователем логике</a:t>
            </a:r>
          </a:p>
        </p:txBody>
      </p:sp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id="{7784CB64-D65E-4B7F-B8A6-D1FB680FC3F2}"/>
              </a:ext>
            </a:extLst>
          </p:cNvPr>
          <p:cNvSpPr/>
          <p:nvPr/>
        </p:nvSpPr>
        <p:spPr>
          <a:xfrm>
            <a:off x="6240463" y="3746501"/>
            <a:ext cx="5508625" cy="2635249"/>
          </a:xfrm>
          <a:prstGeom prst="roundRect">
            <a:avLst>
              <a:gd name="adj" fmla="val 0"/>
            </a:avLst>
          </a:prstGeom>
          <a:noFill/>
          <a:ln>
            <a:solidFill>
              <a:srgbClr val="00BEC8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52000" rIns="180000" bIns="25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upstream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27D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myapp1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server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192.168.56.61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weight=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server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192.168.56.62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weight=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server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192.168.56.63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weight=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50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server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listen	80;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server_name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27D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localhost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location / {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proxy_pass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27D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http://myapp1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2" name="Line 74"/>
          <p:cNvSpPr>
            <a:spLocks noChangeShapeType="1"/>
          </p:cNvSpPr>
          <p:nvPr/>
        </p:nvSpPr>
        <p:spPr bwMode="auto">
          <a:xfrm>
            <a:off x="7246988" y="2398340"/>
            <a:ext cx="915928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9351721" y="1433447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+mn-cs"/>
              </a:rPr>
              <a:t>20%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+mn-cs"/>
            </a:endParaRPr>
          </a:p>
        </p:txBody>
      </p:sp>
      <p:sp>
        <p:nvSpPr>
          <p:cNvPr id="107" name="Rectangle 99"/>
          <p:cNvSpPr>
            <a:spLocks noChangeArrowheads="1"/>
          </p:cNvSpPr>
          <p:nvPr/>
        </p:nvSpPr>
        <p:spPr bwMode="auto">
          <a:xfrm>
            <a:off x="9351721" y="2856483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+mn-cs"/>
              </a:rPr>
              <a:t>50%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+mn-cs"/>
            </a:endParaRPr>
          </a:p>
        </p:txBody>
      </p:sp>
      <p:sp>
        <p:nvSpPr>
          <p:cNvPr id="109" name="Rectangle 101"/>
          <p:cNvSpPr>
            <a:spLocks noChangeArrowheads="1"/>
          </p:cNvSpPr>
          <p:nvPr/>
        </p:nvSpPr>
        <p:spPr bwMode="auto">
          <a:xfrm>
            <a:off x="9351721" y="2108396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+mn-cs"/>
              </a:rPr>
              <a:t>30%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+mn-cs"/>
            </a:endParaRPr>
          </a:p>
        </p:txBody>
      </p:sp>
      <p:sp>
        <p:nvSpPr>
          <p:cNvPr id="110" name="Rectangle 102"/>
          <p:cNvSpPr>
            <a:spLocks noChangeArrowheads="1"/>
          </p:cNvSpPr>
          <p:nvPr/>
        </p:nvSpPr>
        <p:spPr bwMode="auto">
          <a:xfrm>
            <a:off x="10329689" y="1816419"/>
            <a:ext cx="58669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rPr>
              <a:t>Backend 1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Medium" panose="02000803030000090004" pitchFamily="2" charset="0"/>
              <a:ea typeface="+mn-ea"/>
              <a:cs typeface="+mn-cs"/>
            </a:endParaRPr>
          </a:p>
        </p:txBody>
      </p:sp>
      <p:sp>
        <p:nvSpPr>
          <p:cNvPr id="111" name="Rectangle 103"/>
          <p:cNvSpPr>
            <a:spLocks noChangeArrowheads="1"/>
          </p:cNvSpPr>
          <p:nvPr/>
        </p:nvSpPr>
        <p:spPr bwMode="auto">
          <a:xfrm>
            <a:off x="10291217" y="1996285"/>
            <a:ext cx="6636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+mn-cs"/>
              </a:rPr>
              <a:t>192.168.56.61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+mn-cs"/>
            </a:endParaRPr>
          </a:p>
        </p:txBody>
      </p:sp>
      <p:sp>
        <p:nvSpPr>
          <p:cNvPr id="112" name="Rectangle 104"/>
          <p:cNvSpPr>
            <a:spLocks noChangeArrowheads="1"/>
          </p:cNvSpPr>
          <p:nvPr/>
        </p:nvSpPr>
        <p:spPr bwMode="auto">
          <a:xfrm>
            <a:off x="8095529" y="2674350"/>
            <a:ext cx="63959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rPr>
              <a:t>Angie ADC</a:t>
            </a:r>
          </a:p>
        </p:txBody>
      </p: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8120375" y="2853003"/>
            <a:ext cx="5899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192.168.56.60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" name="Rectangle 106"/>
          <p:cNvSpPr>
            <a:spLocks noChangeArrowheads="1"/>
          </p:cNvSpPr>
          <p:nvPr/>
        </p:nvSpPr>
        <p:spPr bwMode="auto">
          <a:xfrm>
            <a:off x="10316865" y="2563594"/>
            <a:ext cx="61234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rPr>
              <a:t>Backend 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Medium" panose="02000803030000090004" pitchFamily="2" charset="0"/>
              <a:ea typeface="+mn-ea"/>
              <a:cs typeface="+mn-cs"/>
            </a:endParaRPr>
          </a:p>
        </p:txBody>
      </p:sp>
      <p:sp>
        <p:nvSpPr>
          <p:cNvPr id="115" name="Rectangle 107"/>
          <p:cNvSpPr>
            <a:spLocks noChangeArrowheads="1"/>
          </p:cNvSpPr>
          <p:nvPr/>
        </p:nvSpPr>
        <p:spPr bwMode="auto">
          <a:xfrm>
            <a:off x="10291217" y="2737555"/>
            <a:ext cx="6636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+mn-cs"/>
              </a:rPr>
              <a:t>192.168.56.62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+mn-cs"/>
            </a:endParaRPr>
          </a:p>
        </p:txBody>
      </p:sp>
      <p:sp>
        <p:nvSpPr>
          <p:cNvPr id="116" name="Rectangle 108"/>
          <p:cNvSpPr>
            <a:spLocks noChangeArrowheads="1"/>
          </p:cNvSpPr>
          <p:nvPr/>
        </p:nvSpPr>
        <p:spPr bwMode="auto">
          <a:xfrm>
            <a:off x="10316063" y="3296456"/>
            <a:ext cx="61395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rPr>
              <a:t>Backend 3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Medium" panose="02000803030000090004" pitchFamily="2" charset="0"/>
              <a:ea typeface="+mn-ea"/>
              <a:cs typeface="+mn-cs"/>
            </a:endParaRPr>
          </a:p>
        </p:txBody>
      </p:sp>
      <p:sp>
        <p:nvSpPr>
          <p:cNvPr id="117" name="Rectangle 109"/>
          <p:cNvSpPr>
            <a:spLocks noChangeArrowheads="1"/>
          </p:cNvSpPr>
          <p:nvPr/>
        </p:nvSpPr>
        <p:spPr bwMode="auto">
          <a:xfrm>
            <a:off x="10291217" y="3472385"/>
            <a:ext cx="6636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+mn-cs"/>
              </a:rPr>
              <a:t>192.168.56.63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+mn-cs"/>
            </a:endParaRPr>
          </a:p>
        </p:txBody>
      </p:sp>
      <p:grpSp>
        <p:nvGrpSpPr>
          <p:cNvPr id="121" name="Группа 120"/>
          <p:cNvGrpSpPr/>
          <p:nvPr/>
        </p:nvGrpSpPr>
        <p:grpSpPr>
          <a:xfrm>
            <a:off x="10446843" y="1507056"/>
            <a:ext cx="352390" cy="279296"/>
            <a:chOff x="11175046" y="1343284"/>
            <a:chExt cx="590550" cy="468055"/>
          </a:xfrm>
        </p:grpSpPr>
        <p:pic>
          <p:nvPicPr>
            <p:cNvPr id="118" name="Graphic 218">
              <a:extLst>
                <a:ext uri="{FF2B5EF4-FFF2-40B4-BE49-F238E27FC236}">
                  <a16:creationId xmlns:a16="http://schemas.microsoft.com/office/drawing/2014/main" id="{0C4DE067-D6DE-4422-AA21-03242EEB4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75046" y="1343284"/>
              <a:ext cx="590550" cy="161925"/>
            </a:xfrm>
            <a:prstGeom prst="rect">
              <a:avLst/>
            </a:prstGeom>
            <a:ln w="9525">
              <a:solidFill>
                <a:srgbClr val="00BEC8"/>
              </a:solidFill>
            </a:ln>
          </p:spPr>
        </p:pic>
        <p:pic>
          <p:nvPicPr>
            <p:cNvPr id="119" name="Graphic 218">
              <a:extLst>
                <a:ext uri="{FF2B5EF4-FFF2-40B4-BE49-F238E27FC236}">
                  <a16:creationId xmlns:a16="http://schemas.microsoft.com/office/drawing/2014/main" id="{0C4DE067-D6DE-4422-AA21-03242EEB4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75046" y="1496349"/>
              <a:ext cx="590550" cy="161925"/>
            </a:xfrm>
            <a:prstGeom prst="rect">
              <a:avLst/>
            </a:prstGeom>
            <a:ln w="9525">
              <a:solidFill>
                <a:srgbClr val="00BEC8"/>
              </a:solidFill>
            </a:ln>
          </p:spPr>
        </p:pic>
        <p:pic>
          <p:nvPicPr>
            <p:cNvPr id="120" name="Graphic 218">
              <a:extLst>
                <a:ext uri="{FF2B5EF4-FFF2-40B4-BE49-F238E27FC236}">
                  <a16:creationId xmlns:a16="http://schemas.microsoft.com/office/drawing/2014/main" id="{0C4DE067-D6DE-4422-AA21-03242EEB4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75046" y="1649414"/>
              <a:ext cx="590550" cy="161925"/>
            </a:xfrm>
            <a:prstGeom prst="rect">
              <a:avLst/>
            </a:prstGeom>
            <a:ln w="9525">
              <a:solidFill>
                <a:srgbClr val="00BEC8"/>
              </a:solidFill>
            </a:ln>
          </p:spPr>
        </p:pic>
      </p:grpSp>
      <p:grpSp>
        <p:nvGrpSpPr>
          <p:cNvPr id="122" name="Группа 121"/>
          <p:cNvGrpSpPr/>
          <p:nvPr/>
        </p:nvGrpSpPr>
        <p:grpSpPr>
          <a:xfrm>
            <a:off x="10446843" y="2251530"/>
            <a:ext cx="352390" cy="279296"/>
            <a:chOff x="11175046" y="1343284"/>
            <a:chExt cx="590550" cy="468055"/>
          </a:xfrm>
        </p:grpSpPr>
        <p:pic>
          <p:nvPicPr>
            <p:cNvPr id="123" name="Graphic 218">
              <a:extLst>
                <a:ext uri="{FF2B5EF4-FFF2-40B4-BE49-F238E27FC236}">
                  <a16:creationId xmlns:a16="http://schemas.microsoft.com/office/drawing/2014/main" id="{0C4DE067-D6DE-4422-AA21-03242EEB4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75046" y="1343284"/>
              <a:ext cx="590550" cy="161925"/>
            </a:xfrm>
            <a:prstGeom prst="rect">
              <a:avLst/>
            </a:prstGeom>
            <a:ln w="9525">
              <a:solidFill>
                <a:srgbClr val="00BEC8"/>
              </a:solidFill>
            </a:ln>
          </p:spPr>
        </p:pic>
        <p:pic>
          <p:nvPicPr>
            <p:cNvPr id="124" name="Graphic 218">
              <a:extLst>
                <a:ext uri="{FF2B5EF4-FFF2-40B4-BE49-F238E27FC236}">
                  <a16:creationId xmlns:a16="http://schemas.microsoft.com/office/drawing/2014/main" id="{0C4DE067-D6DE-4422-AA21-03242EEB4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75046" y="1496349"/>
              <a:ext cx="590550" cy="161925"/>
            </a:xfrm>
            <a:prstGeom prst="rect">
              <a:avLst/>
            </a:prstGeom>
            <a:ln w="9525">
              <a:solidFill>
                <a:srgbClr val="00BEC8"/>
              </a:solidFill>
            </a:ln>
          </p:spPr>
        </p:pic>
        <p:pic>
          <p:nvPicPr>
            <p:cNvPr id="125" name="Graphic 218">
              <a:extLst>
                <a:ext uri="{FF2B5EF4-FFF2-40B4-BE49-F238E27FC236}">
                  <a16:creationId xmlns:a16="http://schemas.microsoft.com/office/drawing/2014/main" id="{0C4DE067-D6DE-4422-AA21-03242EEB4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75046" y="1649414"/>
              <a:ext cx="590550" cy="161925"/>
            </a:xfrm>
            <a:prstGeom prst="rect">
              <a:avLst/>
            </a:prstGeom>
            <a:ln w="9525">
              <a:solidFill>
                <a:srgbClr val="00BEC8"/>
              </a:solidFill>
            </a:ln>
          </p:spPr>
        </p:pic>
      </p:grpSp>
      <p:grpSp>
        <p:nvGrpSpPr>
          <p:cNvPr id="126" name="Группа 125"/>
          <p:cNvGrpSpPr/>
          <p:nvPr/>
        </p:nvGrpSpPr>
        <p:grpSpPr>
          <a:xfrm>
            <a:off x="10446843" y="2997237"/>
            <a:ext cx="352390" cy="279296"/>
            <a:chOff x="11175046" y="1343284"/>
            <a:chExt cx="590550" cy="468055"/>
          </a:xfrm>
        </p:grpSpPr>
        <p:pic>
          <p:nvPicPr>
            <p:cNvPr id="127" name="Graphic 218">
              <a:extLst>
                <a:ext uri="{FF2B5EF4-FFF2-40B4-BE49-F238E27FC236}">
                  <a16:creationId xmlns:a16="http://schemas.microsoft.com/office/drawing/2014/main" id="{0C4DE067-D6DE-4422-AA21-03242EEB4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75046" y="1343284"/>
              <a:ext cx="590550" cy="161925"/>
            </a:xfrm>
            <a:prstGeom prst="rect">
              <a:avLst/>
            </a:prstGeom>
            <a:ln w="9525">
              <a:solidFill>
                <a:srgbClr val="00BEC8"/>
              </a:solidFill>
            </a:ln>
          </p:spPr>
        </p:pic>
        <p:pic>
          <p:nvPicPr>
            <p:cNvPr id="128" name="Graphic 218">
              <a:extLst>
                <a:ext uri="{FF2B5EF4-FFF2-40B4-BE49-F238E27FC236}">
                  <a16:creationId xmlns:a16="http://schemas.microsoft.com/office/drawing/2014/main" id="{0C4DE067-D6DE-4422-AA21-03242EEB4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75046" y="1496349"/>
              <a:ext cx="590550" cy="161925"/>
            </a:xfrm>
            <a:prstGeom prst="rect">
              <a:avLst/>
            </a:prstGeom>
            <a:ln w="9525">
              <a:solidFill>
                <a:srgbClr val="00BEC8"/>
              </a:solidFill>
            </a:ln>
          </p:spPr>
        </p:pic>
        <p:pic>
          <p:nvPicPr>
            <p:cNvPr id="129" name="Graphic 218">
              <a:extLst>
                <a:ext uri="{FF2B5EF4-FFF2-40B4-BE49-F238E27FC236}">
                  <a16:creationId xmlns:a16="http://schemas.microsoft.com/office/drawing/2014/main" id="{0C4DE067-D6DE-4422-AA21-03242EEB4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75046" y="1649414"/>
              <a:ext cx="590550" cy="161925"/>
            </a:xfrm>
            <a:prstGeom prst="rect">
              <a:avLst/>
            </a:prstGeom>
            <a:ln w="9525">
              <a:solidFill>
                <a:srgbClr val="00BEC8"/>
              </a:solidFill>
            </a:ln>
          </p:spPr>
        </p:pic>
      </p:grpSp>
      <p:pic>
        <p:nvPicPr>
          <p:cNvPr id="130" name="Graphic 39">
            <a:extLst>
              <a:ext uri="{FF2B5EF4-FFF2-40B4-BE49-F238E27FC236}">
                <a16:creationId xmlns:a16="http://schemas.microsoft.com/office/drawing/2014/main" id="{FC2702E6-0E13-471E-BE51-F54395CDF1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62916" y="2139428"/>
            <a:ext cx="504825" cy="514350"/>
          </a:xfrm>
          <a:prstGeom prst="rect">
            <a:avLst/>
          </a:prstGeom>
        </p:spPr>
      </p:pic>
      <p:sp>
        <p:nvSpPr>
          <p:cNvPr id="131" name="Line 74"/>
          <p:cNvSpPr>
            <a:spLocks noChangeShapeType="1"/>
          </p:cNvSpPr>
          <p:nvPr/>
        </p:nvSpPr>
        <p:spPr bwMode="auto">
          <a:xfrm>
            <a:off x="8667741" y="2398340"/>
            <a:ext cx="1796486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olid"/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3" name="Соединительная линия уступом 132"/>
          <p:cNvCxnSpPr>
            <a:stCxn id="130" idx="0"/>
            <a:endCxn id="119" idx="1"/>
          </p:cNvCxnSpPr>
          <p:nvPr/>
        </p:nvCxnSpPr>
        <p:spPr>
          <a:xfrm rot="5400000" flipH="1" flipV="1">
            <a:off x="9184724" y="877309"/>
            <a:ext cx="492724" cy="2031514"/>
          </a:xfrm>
          <a:prstGeom prst="bentConnector2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Соединительная линия уступом 134"/>
          <p:cNvCxnSpPr>
            <a:stCxn id="113" idx="2"/>
          </p:cNvCxnSpPr>
          <p:nvPr/>
        </p:nvCxnSpPr>
        <p:spPr>
          <a:xfrm rot="16200000" flipH="1">
            <a:off x="9338253" y="2053188"/>
            <a:ext cx="170055" cy="2015905"/>
          </a:xfrm>
          <a:prstGeom prst="bentConnector2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Graphic 149">
            <a:extLst>
              <a:ext uri="{FF2B5EF4-FFF2-40B4-BE49-F238E27FC236}">
                <a16:creationId xmlns:a16="http://schemas.microsoft.com/office/drawing/2014/main" id="{61F3F4BD-95CA-4771-942E-70E3272823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0936" y="2093037"/>
            <a:ext cx="416052" cy="400050"/>
          </a:xfrm>
          <a:prstGeom prst="rect">
            <a:avLst/>
          </a:prstGeom>
        </p:spPr>
      </p:pic>
      <p:sp>
        <p:nvSpPr>
          <p:cNvPr id="36" name="Заголовок 10">
            <a:extLst>
              <a:ext uri="{FF2B5EF4-FFF2-40B4-BE49-F238E27FC236}">
                <a16:creationId xmlns:a16="http://schemas.microsoft.com/office/drawing/2014/main" id="{A4D89DBF-E53E-4C17-9631-F45CBFB0EF91}"/>
              </a:ext>
            </a:extLst>
          </p:cNvPr>
          <p:cNvSpPr txBox="1">
            <a:spLocks/>
          </p:cNvSpPr>
          <p:nvPr/>
        </p:nvSpPr>
        <p:spPr>
          <a:xfrm>
            <a:off x="457200" y="457201"/>
            <a:ext cx="10413348" cy="5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kern="0" dirty="0">
                <a:solidFill>
                  <a:schemeClr val="bg2"/>
                </a:solidFill>
                <a:latin typeface="TT Hoves Medium" panose="02000803030000020004" pitchFamily="50" charset="-52"/>
              </a:rPr>
              <a:t>Модуль балансировки нагрузки 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Скала</a:t>
            </a:r>
            <a:r>
              <a:rPr lang="ru-RU" kern="0" dirty="0">
                <a:solidFill>
                  <a:schemeClr val="lt1"/>
                </a:solidFill>
                <a:latin typeface="TT Hoves Medium" panose="020B0003020000060003" pitchFamily="2" charset="-52"/>
              </a:rPr>
              <a:t>^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р </a:t>
            </a:r>
            <a:endParaRPr lang="ru-RU" u="sng" kern="0" dirty="0">
              <a:latin typeface="TT Hoves Medium" panose="020008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4428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B81D7-9F48-3DA6-6AF8-52BF0DA6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7200"/>
            <a:ext cx="10413348" cy="578667"/>
          </a:xfrm>
        </p:spPr>
        <p:txBody>
          <a:bodyPr/>
          <a:lstStyle/>
          <a:p>
            <a:r>
              <a:rPr lang="ru-RU" sz="2800" dirty="0">
                <a:solidFill>
                  <a:schemeClr val="dk2"/>
                </a:solidFill>
                <a:latin typeface="TT Hoves Medium" panose="020B0003020000060003" pitchFamily="2" charset="-52"/>
              </a:rPr>
              <a:t>Отказоустойчивость и проверки</a:t>
            </a:r>
          </a:p>
        </p:txBody>
      </p:sp>
      <p:sp>
        <p:nvSpPr>
          <p:cNvPr id="46" name="Номер слайда 4">
            <a:extLst>
              <a:ext uri="{FF2B5EF4-FFF2-40B4-BE49-F238E27FC236}">
                <a16:creationId xmlns:a16="http://schemas.microsoft.com/office/drawing/2014/main" id="{B7377377-0DA0-45D1-A528-EA936E4C456A}"/>
              </a:ext>
            </a:extLst>
          </p:cNvPr>
          <p:cNvSpPr txBox="1">
            <a:spLocks/>
          </p:cNvSpPr>
          <p:nvPr/>
        </p:nvSpPr>
        <p:spPr>
          <a:xfrm>
            <a:off x="11175046" y="6400800"/>
            <a:ext cx="55975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2E74D-BF78-44D5-AFF6-CDDAB445356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ea typeface="+mn-ea"/>
              <a:cs typeface="Arial"/>
              <a:sym typeface="Arial"/>
            </a:endParaRPr>
          </a:p>
        </p:txBody>
      </p:sp>
      <p:sp>
        <p:nvSpPr>
          <p:cNvPr id="49" name="Текст 14"/>
          <p:cNvSpPr txBox="1">
            <a:spLocks/>
          </p:cNvSpPr>
          <p:nvPr/>
        </p:nvSpPr>
        <p:spPr>
          <a:xfrm>
            <a:off x="457201" y="1800000"/>
            <a:ext cx="5483224" cy="460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BEC8"/>
              </a:buClr>
              <a:buSzPts val="1800"/>
              <a:buFont typeface="Noto Sans Symbols"/>
              <a:buChar char="▪"/>
              <a:defRPr sz="1100" b="0" i="0" u="none" strike="noStrike" cap="none">
                <a:solidFill>
                  <a:srgbClr val="4650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Доступность </a:t>
            </a: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бэкендов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может контролироваться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в </a:t>
            </a:r>
            <a:r>
              <a:rPr lang="ru-RU" sz="1600" kern="0" dirty="0">
                <a:solidFill>
                  <a:srgbClr val="FFFFFF"/>
                </a:solidFill>
                <a:latin typeface="TT Hoves "/>
              </a:rPr>
              <a:t>Б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алансировщике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динамически разными методами, отдельно или в разных сочетаниях, например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: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/>
              <a:sym typeface="Arial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На уровне сети: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ICMP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Ping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— проверка доступности через стандартный ICMP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Echo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Request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Hoves "/>
              <a:cs typeface="Arial"/>
              <a:sym typeface="Arial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На уровне транспорта: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TCP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Health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Check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(TCP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Ping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) — проверка доступности порта приложения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На уровне сессии и/или приложения: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HTTP(S)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Health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Check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— проверка через запрос специального URL, и ожидание корректного кода ответа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Кастомизированная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проверка по пользовательской логике —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с помощью встроенных или внешних скриптов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TT Hoves Medium" panose="02000803030000090004" pitchFamily="2" charset="0"/>
                <a:cs typeface="Arial"/>
                <a:sym typeface="Arial"/>
              </a:rPr>
              <a:t>Пассивный мониторинг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 — без активного опроса, Балансировщик определяет доступность бэкенда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по наблюдениям на успешными/неуспешными реальными соединениями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EC8"/>
              </a:buClr>
              <a:buSzPts val="1400"/>
              <a:buFont typeface="Noto Sans Symbols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"/>
                <a:cs typeface="Arial"/>
                <a:sym typeface="Arial"/>
              </a:rPr>
              <a:t>Конечное решение может быть принято как по отдельным критериям оценки работоспособности, так и по совокупности</a:t>
            </a:r>
          </a:p>
        </p:txBody>
      </p:sp>
      <p:sp>
        <p:nvSpPr>
          <p:cNvPr id="9" name="Прямоугольник: скругленные углы 4">
            <a:extLst>
              <a:ext uri="{FF2B5EF4-FFF2-40B4-BE49-F238E27FC236}">
                <a16:creationId xmlns:a16="http://schemas.microsoft.com/office/drawing/2014/main" id="{7784CB64-D65E-4B7F-B8A6-D1FB680FC3F2}"/>
              </a:ext>
            </a:extLst>
          </p:cNvPr>
          <p:cNvSpPr/>
          <p:nvPr/>
        </p:nvSpPr>
        <p:spPr>
          <a:xfrm>
            <a:off x="6240463" y="3634775"/>
            <a:ext cx="5508625" cy="2746976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00BEC8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52000" rIns="180000" bIns="25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upstream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27D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myapp1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server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192.168.56.61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max_fails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=2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fail_timeout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=10s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server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192.168.56.62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max_fails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=2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fail_timeout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=10s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server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192.168.56.63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max_fails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=2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fail_timeout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=10s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server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listen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80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server_name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27D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localhost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location / {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proxy_pass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27D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http://myapp1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2B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4A0380-79F7-2806-6EDE-54ABA2D9FE96}"/>
              </a:ext>
            </a:extLst>
          </p:cNvPr>
          <p:cNvGrpSpPr/>
          <p:nvPr/>
        </p:nvGrpSpPr>
        <p:grpSpPr>
          <a:xfrm>
            <a:off x="6830936" y="1512000"/>
            <a:ext cx="4215430" cy="2029536"/>
            <a:chOff x="6830936" y="1465778"/>
            <a:chExt cx="4215430" cy="20295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446843" y="1465778"/>
              <a:ext cx="586699" cy="586699"/>
            </a:xfrm>
            <a:prstGeom prst="rect">
              <a:avLst/>
            </a:prstGeom>
            <a:noFill/>
            <a:ln>
              <a:solidFill>
                <a:srgbClr val="E43D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Line 74"/>
            <p:cNvSpPr>
              <a:spLocks noChangeShapeType="1"/>
            </p:cNvSpPr>
            <p:nvPr/>
          </p:nvSpPr>
          <p:spPr bwMode="auto">
            <a:xfrm>
              <a:off x="7246988" y="2398340"/>
              <a:ext cx="915928" cy="0"/>
            </a:xfrm>
            <a:prstGeom prst="line">
              <a:avLst/>
            </a:prstGeom>
            <a:noFill/>
            <a:ln w="12700" cap="rnd">
              <a:solidFill>
                <a:schemeClr val="bg2"/>
              </a:solidFill>
              <a:prstDash val="solid"/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Rectangle 102"/>
            <p:cNvSpPr>
              <a:spLocks noChangeArrowheads="1"/>
            </p:cNvSpPr>
            <p:nvPr/>
          </p:nvSpPr>
          <p:spPr bwMode="auto">
            <a:xfrm>
              <a:off x="10446843" y="2131032"/>
              <a:ext cx="58669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Backend 1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sp>
          <p:nvSpPr>
            <p:cNvPr id="112" name="Rectangle 104"/>
            <p:cNvSpPr>
              <a:spLocks noChangeArrowheads="1"/>
            </p:cNvSpPr>
            <p:nvPr/>
          </p:nvSpPr>
          <p:spPr bwMode="auto">
            <a:xfrm>
              <a:off x="8095529" y="2674350"/>
              <a:ext cx="63959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Angie ADC</a:t>
              </a:r>
            </a:p>
          </p:txBody>
        </p:sp>
        <p:sp>
          <p:nvSpPr>
            <p:cNvPr id="116" name="Rectangle 108"/>
            <p:cNvSpPr>
              <a:spLocks noChangeArrowheads="1"/>
            </p:cNvSpPr>
            <p:nvPr/>
          </p:nvSpPr>
          <p:spPr bwMode="auto">
            <a:xfrm>
              <a:off x="10434019" y="3341426"/>
              <a:ext cx="6123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Backend 2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grpSp>
          <p:nvGrpSpPr>
            <p:cNvPr id="121" name="Группа 120"/>
            <p:cNvGrpSpPr/>
            <p:nvPr/>
          </p:nvGrpSpPr>
          <p:grpSpPr>
            <a:xfrm>
              <a:off x="10563997" y="1619481"/>
              <a:ext cx="352390" cy="279296"/>
              <a:chOff x="11175046" y="1343284"/>
              <a:chExt cx="590550" cy="468055"/>
            </a:xfrm>
          </p:grpSpPr>
          <p:pic>
            <p:nvPicPr>
              <p:cNvPr id="118" name="Graphic 218">
                <a:extLst>
                  <a:ext uri="{FF2B5EF4-FFF2-40B4-BE49-F238E27FC236}">
                    <a16:creationId xmlns:a16="http://schemas.microsoft.com/office/drawing/2014/main" id="{0C4DE067-D6DE-4422-AA21-03242EEB4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75046" y="1343284"/>
                <a:ext cx="590550" cy="161925"/>
              </a:xfrm>
              <a:prstGeom prst="rect">
                <a:avLst/>
              </a:prstGeom>
              <a:ln w="9525">
                <a:solidFill>
                  <a:srgbClr val="00BEC8"/>
                </a:solidFill>
              </a:ln>
            </p:spPr>
          </p:pic>
          <p:pic>
            <p:nvPicPr>
              <p:cNvPr id="119" name="Graphic 218">
                <a:extLst>
                  <a:ext uri="{FF2B5EF4-FFF2-40B4-BE49-F238E27FC236}">
                    <a16:creationId xmlns:a16="http://schemas.microsoft.com/office/drawing/2014/main" id="{0C4DE067-D6DE-4422-AA21-03242EEB4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75046" y="1496349"/>
                <a:ext cx="590550" cy="161925"/>
              </a:xfrm>
              <a:prstGeom prst="rect">
                <a:avLst/>
              </a:prstGeom>
              <a:ln w="9525">
                <a:solidFill>
                  <a:srgbClr val="00BEC8"/>
                </a:solidFill>
              </a:ln>
            </p:spPr>
          </p:pic>
          <p:pic>
            <p:nvPicPr>
              <p:cNvPr id="120" name="Graphic 218">
                <a:extLst>
                  <a:ext uri="{FF2B5EF4-FFF2-40B4-BE49-F238E27FC236}">
                    <a16:creationId xmlns:a16="http://schemas.microsoft.com/office/drawing/2014/main" id="{0C4DE067-D6DE-4422-AA21-03242EEB4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75046" y="1649414"/>
                <a:ext cx="590550" cy="161925"/>
              </a:xfrm>
              <a:prstGeom prst="rect">
                <a:avLst/>
              </a:prstGeom>
              <a:ln w="9525">
                <a:solidFill>
                  <a:srgbClr val="00BEC8"/>
                </a:solidFill>
              </a:ln>
            </p:spPr>
          </p:pic>
        </p:grpSp>
        <p:grpSp>
          <p:nvGrpSpPr>
            <p:cNvPr id="126" name="Группа 125"/>
            <p:cNvGrpSpPr/>
            <p:nvPr/>
          </p:nvGrpSpPr>
          <p:grpSpPr>
            <a:xfrm>
              <a:off x="10563997" y="2837086"/>
              <a:ext cx="352390" cy="279296"/>
              <a:chOff x="11175046" y="1343284"/>
              <a:chExt cx="590550" cy="468055"/>
            </a:xfrm>
          </p:grpSpPr>
          <p:pic>
            <p:nvPicPr>
              <p:cNvPr id="127" name="Graphic 218">
                <a:extLst>
                  <a:ext uri="{FF2B5EF4-FFF2-40B4-BE49-F238E27FC236}">
                    <a16:creationId xmlns:a16="http://schemas.microsoft.com/office/drawing/2014/main" id="{0C4DE067-D6DE-4422-AA21-03242EEB4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75046" y="1343284"/>
                <a:ext cx="590550" cy="161925"/>
              </a:xfrm>
              <a:prstGeom prst="rect">
                <a:avLst/>
              </a:prstGeom>
              <a:ln w="9525">
                <a:solidFill>
                  <a:srgbClr val="00BEC8"/>
                </a:solidFill>
              </a:ln>
            </p:spPr>
          </p:pic>
          <p:pic>
            <p:nvPicPr>
              <p:cNvPr id="128" name="Graphic 218">
                <a:extLst>
                  <a:ext uri="{FF2B5EF4-FFF2-40B4-BE49-F238E27FC236}">
                    <a16:creationId xmlns:a16="http://schemas.microsoft.com/office/drawing/2014/main" id="{0C4DE067-D6DE-4422-AA21-03242EEB4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75046" y="1496349"/>
                <a:ext cx="590550" cy="161925"/>
              </a:xfrm>
              <a:prstGeom prst="rect">
                <a:avLst/>
              </a:prstGeom>
              <a:ln w="9525">
                <a:solidFill>
                  <a:srgbClr val="00BEC8"/>
                </a:solidFill>
              </a:ln>
            </p:spPr>
          </p:pic>
          <p:pic>
            <p:nvPicPr>
              <p:cNvPr id="129" name="Graphic 218">
                <a:extLst>
                  <a:ext uri="{FF2B5EF4-FFF2-40B4-BE49-F238E27FC236}">
                    <a16:creationId xmlns:a16="http://schemas.microsoft.com/office/drawing/2014/main" id="{0C4DE067-D6DE-4422-AA21-03242EEB4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75046" y="1649414"/>
                <a:ext cx="590550" cy="161925"/>
              </a:xfrm>
              <a:prstGeom prst="rect">
                <a:avLst/>
              </a:prstGeom>
              <a:ln w="9525">
                <a:solidFill>
                  <a:srgbClr val="00BEC8"/>
                </a:solidFill>
              </a:ln>
            </p:spPr>
          </p:pic>
        </p:grpSp>
        <p:pic>
          <p:nvPicPr>
            <p:cNvPr id="130" name="Graphic 39">
              <a:extLst>
                <a:ext uri="{FF2B5EF4-FFF2-40B4-BE49-F238E27FC236}">
                  <a16:creationId xmlns:a16="http://schemas.microsoft.com/office/drawing/2014/main" id="{FC2702E6-0E13-471E-BE51-F54395CDF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62916" y="2139428"/>
              <a:ext cx="504825" cy="514350"/>
            </a:xfrm>
            <a:prstGeom prst="rect">
              <a:avLst/>
            </a:prstGeom>
          </p:spPr>
        </p:pic>
        <p:cxnSp>
          <p:nvCxnSpPr>
            <p:cNvPr id="133" name="Соединительная линия уступом 132"/>
            <p:cNvCxnSpPr>
              <a:stCxn id="130" idx="0"/>
              <a:endCxn id="5" idx="1"/>
            </p:cNvCxnSpPr>
            <p:nvPr/>
          </p:nvCxnSpPr>
          <p:spPr>
            <a:xfrm rot="5400000" flipH="1" flipV="1">
              <a:off x="9240936" y="933521"/>
              <a:ext cx="380300" cy="2031514"/>
            </a:xfrm>
            <a:prstGeom prst="bentConnector2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Соединительная линия уступом 134"/>
            <p:cNvCxnSpPr>
              <a:stCxn id="112" idx="2"/>
              <a:endCxn id="40" idx="1"/>
            </p:cNvCxnSpPr>
            <p:nvPr/>
          </p:nvCxnSpPr>
          <p:spPr>
            <a:xfrm rot="16200000" flipH="1">
              <a:off x="9353394" y="1890173"/>
              <a:ext cx="155384" cy="2031514"/>
            </a:xfrm>
            <a:prstGeom prst="bentConnector2">
              <a:avLst/>
            </a:prstGeom>
            <a:ln w="127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7" name="Graphic 149">
              <a:extLst>
                <a:ext uri="{FF2B5EF4-FFF2-40B4-BE49-F238E27FC236}">
                  <a16:creationId xmlns:a16="http://schemas.microsoft.com/office/drawing/2014/main" id="{61F3F4BD-95CA-4771-942E-70E32728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30936" y="2093037"/>
              <a:ext cx="416052" cy="400050"/>
            </a:xfrm>
            <a:prstGeom prst="rect">
              <a:avLst/>
            </a:prstGeom>
          </p:spPr>
        </p:pic>
        <p:sp>
          <p:nvSpPr>
            <p:cNvPr id="40" name="Прямоугольник 39"/>
            <p:cNvSpPr/>
            <p:nvPr/>
          </p:nvSpPr>
          <p:spPr>
            <a:xfrm>
              <a:off x="10446843" y="2690272"/>
              <a:ext cx="586699" cy="586699"/>
            </a:xfrm>
            <a:prstGeom prst="rect">
              <a:avLst/>
            </a:prstGeom>
            <a:noFill/>
            <a:ln>
              <a:solidFill>
                <a:srgbClr val="00BE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BEC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Rectangle 102"/>
            <p:cNvSpPr>
              <a:spLocks noChangeArrowheads="1"/>
            </p:cNvSpPr>
            <p:nvPr/>
          </p:nvSpPr>
          <p:spPr bwMode="auto">
            <a:xfrm>
              <a:off x="9297933" y="1536257"/>
              <a:ext cx="79028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Health</a:t>
              </a: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 </a:t>
              </a:r>
              <a:r>
                <a:rPr kumimoji="0" lang="ru-RU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Check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sp>
          <p:nvSpPr>
            <p:cNvPr id="45" name="Rectangle 102"/>
            <p:cNvSpPr>
              <a:spLocks noChangeArrowheads="1"/>
            </p:cNvSpPr>
            <p:nvPr/>
          </p:nvSpPr>
          <p:spPr bwMode="auto">
            <a:xfrm>
              <a:off x="9297933" y="2776465"/>
              <a:ext cx="79028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Health</a:t>
              </a: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 </a:t>
              </a:r>
              <a:r>
                <a:rPr kumimoji="0" lang="ru-RU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BEC8"/>
                  </a:solidFill>
                  <a:effectLst/>
                  <a:uLnTx/>
                  <a:uFillTx/>
                  <a:latin typeface="TT Hoves Medium" panose="02000803030000090004" pitchFamily="2" charset="0"/>
                  <a:ea typeface="+mn-ea"/>
                  <a:cs typeface="+mn-cs"/>
                </a:rPr>
                <a:t>Check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Hoves Medium" panose="02000803030000090004" pitchFamily="2" charset="0"/>
                <a:ea typeface="+mn-ea"/>
                <a:cs typeface="+mn-cs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8964561" y="1619005"/>
              <a:ext cx="261987" cy="261987"/>
            </a:xfrm>
            <a:prstGeom prst="line">
              <a:avLst/>
            </a:prstGeom>
            <a:ln w="38100">
              <a:solidFill>
                <a:srgbClr val="E43D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8964561" y="1619005"/>
              <a:ext cx="261987" cy="261987"/>
            </a:xfrm>
            <a:prstGeom prst="line">
              <a:avLst/>
            </a:prstGeom>
            <a:ln w="38100">
              <a:solidFill>
                <a:srgbClr val="E43D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Заголовок 10">
            <a:extLst>
              <a:ext uri="{FF2B5EF4-FFF2-40B4-BE49-F238E27FC236}">
                <a16:creationId xmlns:a16="http://schemas.microsoft.com/office/drawing/2014/main" id="{9E910A2F-5E5F-4F8E-AEF0-69F22B05FFF2}"/>
              </a:ext>
            </a:extLst>
          </p:cNvPr>
          <p:cNvSpPr txBox="1">
            <a:spLocks/>
          </p:cNvSpPr>
          <p:nvPr/>
        </p:nvSpPr>
        <p:spPr>
          <a:xfrm>
            <a:off x="457200" y="457201"/>
            <a:ext cx="10413348" cy="53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kern="0" dirty="0">
                <a:solidFill>
                  <a:schemeClr val="bg2"/>
                </a:solidFill>
                <a:latin typeface="TT Hoves Medium" panose="02000803030000020004" pitchFamily="50" charset="-52"/>
              </a:rPr>
              <a:t>Модуль балансировки нагрузки 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Скала</a:t>
            </a:r>
            <a:r>
              <a:rPr lang="ru-RU" kern="0" dirty="0">
                <a:solidFill>
                  <a:schemeClr val="lt1"/>
                </a:solidFill>
                <a:latin typeface="TT Hoves Medium" panose="020B0003020000060003" pitchFamily="2" charset="-52"/>
              </a:rPr>
              <a:t>^</a:t>
            </a:r>
            <a:r>
              <a:rPr lang="ru-RU" kern="0" dirty="0">
                <a:solidFill>
                  <a:schemeClr val="dk2"/>
                </a:solidFill>
                <a:latin typeface="TT Hoves Medium" panose="020B0003020000060003" pitchFamily="2" charset="-52"/>
              </a:rPr>
              <a:t>р </a:t>
            </a:r>
            <a:endParaRPr lang="ru-RU" u="sng" kern="0" dirty="0">
              <a:latin typeface="TT Hoves Medium" panose="020008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40724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002060"/>
      </a:dk1>
      <a:lt1>
        <a:srgbClr val="00BEC8"/>
      </a:lt1>
      <a:dk2>
        <a:srgbClr val="FFFFFF"/>
      </a:dk2>
      <a:lt2>
        <a:srgbClr val="8CA0B4"/>
      </a:lt2>
      <a:accent1>
        <a:srgbClr val="46505A"/>
      </a:accent1>
      <a:accent2>
        <a:srgbClr val="00783F"/>
      </a:accent2>
      <a:accent3>
        <a:srgbClr val="E43D30"/>
      </a:accent3>
      <a:accent4>
        <a:srgbClr val="FFB71B"/>
      </a:accent4>
      <a:accent5>
        <a:srgbClr val="D27D50"/>
      </a:accent5>
      <a:accent6>
        <a:srgbClr val="9E28B5"/>
      </a:accent6>
      <a:hlink>
        <a:srgbClr val="00BEC8"/>
      </a:hlink>
      <a:folHlink>
        <a:srgbClr val="00BEC8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2060"/>
      </a:dk1>
      <a:lt1>
        <a:srgbClr val="00BEC8"/>
      </a:lt1>
      <a:dk2>
        <a:srgbClr val="FFFFFF"/>
      </a:dk2>
      <a:lt2>
        <a:srgbClr val="8CA0B4"/>
      </a:lt2>
      <a:accent1>
        <a:srgbClr val="46505A"/>
      </a:accent1>
      <a:accent2>
        <a:srgbClr val="00783F"/>
      </a:accent2>
      <a:accent3>
        <a:srgbClr val="E43D30"/>
      </a:accent3>
      <a:accent4>
        <a:srgbClr val="FFB71B"/>
      </a:accent4>
      <a:accent5>
        <a:srgbClr val="D27D50"/>
      </a:accent5>
      <a:accent6>
        <a:srgbClr val="9E28B5"/>
      </a:accent6>
      <a:hlink>
        <a:srgbClr val="9E28B5"/>
      </a:hlink>
      <a:folHlink>
        <a:srgbClr val="00783F"/>
      </a:folHlink>
    </a:clrScheme>
    <a:fontScheme name="Presentation">
      <a:majorFont>
        <a:latin typeface="TT Hoves Medium"/>
        <a:ea typeface="TT Hoves Medium"/>
        <a:cs typeface="TT Hoves Medium"/>
      </a:majorFont>
      <a:minorFont>
        <a:latin typeface="TT Hoves"/>
        <a:ea typeface="TT Hoves"/>
        <a:cs typeface="TT Hove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2060"/>
        </a:dk1>
        <a:lt1>
          <a:srgbClr val="00BEC8"/>
        </a:lt1>
        <a:dk2>
          <a:srgbClr val="FFFFFF"/>
        </a:dk2>
        <a:lt2>
          <a:srgbClr val="8CA0B4"/>
        </a:lt2>
        <a:accent1>
          <a:srgbClr val="46505A"/>
        </a:accent1>
        <a:accent2>
          <a:srgbClr val="00783F"/>
        </a:accent2>
        <a:accent3>
          <a:srgbClr val="E43D30"/>
        </a:accent3>
        <a:accent4>
          <a:srgbClr val="FFB71B"/>
        </a:accent4>
        <a:accent5>
          <a:srgbClr val="D27D50"/>
        </a:accent5>
        <a:accent6>
          <a:srgbClr val="9E28B5"/>
        </a:accent6>
        <a:hlink>
          <a:srgbClr val="9E28B5"/>
        </a:hlink>
        <a:folHlink>
          <a:srgbClr val="0078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Другая 1">
      <a:dk1>
        <a:srgbClr val="002060"/>
      </a:dk1>
      <a:lt1>
        <a:srgbClr val="00BEC8"/>
      </a:lt1>
      <a:dk2>
        <a:srgbClr val="FFFFFF"/>
      </a:dk2>
      <a:lt2>
        <a:srgbClr val="8CA0B4"/>
      </a:lt2>
      <a:accent1>
        <a:srgbClr val="46505A"/>
      </a:accent1>
      <a:accent2>
        <a:srgbClr val="00783F"/>
      </a:accent2>
      <a:accent3>
        <a:srgbClr val="E43D30"/>
      </a:accent3>
      <a:accent4>
        <a:srgbClr val="FFB71B"/>
      </a:accent4>
      <a:accent5>
        <a:srgbClr val="D27D50"/>
      </a:accent5>
      <a:accent6>
        <a:srgbClr val="9E28B5"/>
      </a:accent6>
      <a:hlink>
        <a:srgbClr val="00BEC8"/>
      </a:hlink>
      <a:folHlink>
        <a:srgbClr val="00BE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Палитра Скала^р">
      <a:dk1>
        <a:srgbClr val="002060"/>
      </a:dk1>
      <a:lt1>
        <a:srgbClr val="00BEC8"/>
      </a:lt1>
      <a:dk2>
        <a:srgbClr val="FFFFFF"/>
      </a:dk2>
      <a:lt2>
        <a:srgbClr val="8CA0B4"/>
      </a:lt2>
      <a:accent1>
        <a:srgbClr val="46505A"/>
      </a:accent1>
      <a:accent2>
        <a:srgbClr val="00783F"/>
      </a:accent2>
      <a:accent3>
        <a:srgbClr val="E43D30"/>
      </a:accent3>
      <a:accent4>
        <a:srgbClr val="FFB71B"/>
      </a:accent4>
      <a:accent5>
        <a:srgbClr val="D27D50"/>
      </a:accent5>
      <a:accent6>
        <a:srgbClr val="9E28B5"/>
      </a:accent6>
      <a:hlink>
        <a:srgbClr val="9E28B5"/>
      </a:hlink>
      <a:folHlink>
        <a:srgbClr val="0078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Палитра Скала^р">
      <a:dk1>
        <a:srgbClr val="002060"/>
      </a:dk1>
      <a:lt1>
        <a:srgbClr val="00BEC8"/>
      </a:lt1>
      <a:dk2>
        <a:srgbClr val="FFFFFF"/>
      </a:dk2>
      <a:lt2>
        <a:srgbClr val="8CA0B4"/>
      </a:lt2>
      <a:accent1>
        <a:srgbClr val="46505A"/>
      </a:accent1>
      <a:accent2>
        <a:srgbClr val="00783F"/>
      </a:accent2>
      <a:accent3>
        <a:srgbClr val="E43D30"/>
      </a:accent3>
      <a:accent4>
        <a:srgbClr val="FFB71B"/>
      </a:accent4>
      <a:accent5>
        <a:srgbClr val="D27D50"/>
      </a:accent5>
      <a:accent6>
        <a:srgbClr val="9E28B5"/>
      </a:accent6>
      <a:hlink>
        <a:srgbClr val="9E28B5"/>
      </a:hlink>
      <a:folHlink>
        <a:srgbClr val="00783F"/>
      </a:folHlink>
    </a:clrScheme>
    <a:fontScheme name="Фир шрифты">
      <a:majorFont>
        <a:latin typeface="TT Hoves Medium"/>
        <a:ea typeface=""/>
        <a:cs typeface=""/>
      </a:majorFont>
      <a:minorFont>
        <a:latin typeface="TT Hov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rgbClr val="002060"/>
    </a:dk1>
    <a:lt1>
      <a:srgbClr val="00BEC8"/>
    </a:lt1>
    <a:dk2>
      <a:srgbClr val="FFFFFF"/>
    </a:dk2>
    <a:lt2>
      <a:srgbClr val="8CA0B4"/>
    </a:lt2>
    <a:accent1>
      <a:srgbClr val="46505A"/>
    </a:accent1>
    <a:accent2>
      <a:srgbClr val="00783F"/>
    </a:accent2>
    <a:accent3>
      <a:srgbClr val="E43D30"/>
    </a:accent3>
    <a:accent4>
      <a:srgbClr val="FFB71B"/>
    </a:accent4>
    <a:accent5>
      <a:srgbClr val="D27D50"/>
    </a:accent5>
    <a:accent6>
      <a:srgbClr val="9E28B5"/>
    </a:accent6>
    <a:hlink>
      <a:srgbClr val="00BEC8"/>
    </a:hlink>
    <a:folHlink>
      <a:srgbClr val="00BEC8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rgbClr val="002060"/>
    </a:dk1>
    <a:lt1>
      <a:srgbClr val="00BEC8"/>
    </a:lt1>
    <a:dk2>
      <a:srgbClr val="FFFFFF"/>
    </a:dk2>
    <a:lt2>
      <a:srgbClr val="8CA0B4"/>
    </a:lt2>
    <a:accent1>
      <a:srgbClr val="46505A"/>
    </a:accent1>
    <a:accent2>
      <a:srgbClr val="00783F"/>
    </a:accent2>
    <a:accent3>
      <a:srgbClr val="E43D30"/>
    </a:accent3>
    <a:accent4>
      <a:srgbClr val="FFB71B"/>
    </a:accent4>
    <a:accent5>
      <a:srgbClr val="D27D50"/>
    </a:accent5>
    <a:accent6>
      <a:srgbClr val="9E28B5"/>
    </a:accent6>
    <a:hlink>
      <a:srgbClr val="00BEC8"/>
    </a:hlink>
    <a:folHlink>
      <a:srgbClr val="00BE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18888</TotalTime>
  <Words>2114</Words>
  <Application>Microsoft Office PowerPoint</Application>
  <PresentationFormat>Широкоэкранный</PresentationFormat>
  <Paragraphs>373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32" baseType="lpstr">
      <vt:lpstr>Arial</vt:lpstr>
      <vt:lpstr>Calibri</vt:lpstr>
      <vt:lpstr>Courier New</vt:lpstr>
      <vt:lpstr>DejaVu Sans</vt:lpstr>
      <vt:lpstr>Noto Sans Symbols</vt:lpstr>
      <vt:lpstr>Symbol</vt:lpstr>
      <vt:lpstr>Times New Roman</vt:lpstr>
      <vt:lpstr>TT Hoves</vt:lpstr>
      <vt:lpstr>TT Hoves </vt:lpstr>
      <vt:lpstr>TT Hoves Medium</vt:lpstr>
      <vt:lpstr>Wingdings</vt:lpstr>
      <vt:lpstr>Wingdings 2</vt:lpstr>
      <vt:lpstr>Office Theme</vt:lpstr>
      <vt:lpstr>Presentation</vt:lpstr>
      <vt:lpstr>4_Office Theme</vt:lpstr>
      <vt:lpstr>5_Office Theme</vt:lpstr>
      <vt:lpstr>6_Office Theme</vt:lpstr>
      <vt:lpstr>Презентация PowerPoint</vt:lpstr>
      <vt:lpstr>О технологии балансировки нагрузки</vt:lpstr>
      <vt:lpstr>Какие бывают балансировщики нагрузки?</vt:lpstr>
      <vt:lpstr>Описание продукта</vt:lpstr>
      <vt:lpstr>Функциональность</vt:lpstr>
      <vt:lpstr>Поддерживаемые режимы балансировки</vt:lpstr>
      <vt:lpstr>Поддерживаемые проверки доступности серверов</vt:lpstr>
      <vt:lpstr>Распределение нагрузки</vt:lpstr>
      <vt:lpstr>Отказоустойчивость и проверки</vt:lpstr>
      <vt:lpstr>Конвертация протоколов</vt:lpstr>
      <vt:lpstr>Персистентность сессий и распределение</vt:lpstr>
      <vt:lpstr>Мониторинг и графическое отображение</vt:lpstr>
      <vt:lpstr>Сравнение с конкурентами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Пушков Евгений Геннадьевич</dc:creator>
  <dc:description/>
  <cp:lastModifiedBy>Говорова Юлия Константиновна</cp:lastModifiedBy>
  <cp:revision>811</cp:revision>
  <dcterms:modified xsi:type="dcterms:W3CDTF">2025-09-17T10:58:17Z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2</vt:i4>
  </property>
  <property fmtid="{D5CDD505-2E9C-101B-9397-08002B2CF9AE}" pid="3" name="Notes">
    <vt:i4>19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24</vt:i4>
  </property>
</Properties>
</file>